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29"/>
  </p:sldMasterIdLst>
  <p:notesMasterIdLst>
    <p:notesMasterId r:id="rId48"/>
  </p:notesMasterIdLst>
  <p:handoutMasterIdLst>
    <p:handoutMasterId r:id="rId49"/>
  </p:handoutMasterIdLst>
  <p:sldIdLst>
    <p:sldId id="273" r:id="rId30"/>
    <p:sldId id="291" r:id="rId31"/>
    <p:sldId id="292" r:id="rId32"/>
    <p:sldId id="293" r:id="rId33"/>
    <p:sldId id="297" r:id="rId34"/>
    <p:sldId id="295" r:id="rId35"/>
    <p:sldId id="296" r:id="rId36"/>
    <p:sldId id="298" r:id="rId37"/>
    <p:sldId id="299" r:id="rId38"/>
    <p:sldId id="300" r:id="rId39"/>
    <p:sldId id="302" r:id="rId40"/>
    <p:sldId id="303" r:id="rId41"/>
    <p:sldId id="304" r:id="rId42"/>
    <p:sldId id="305" r:id="rId43"/>
    <p:sldId id="306" r:id="rId44"/>
    <p:sldId id="307" r:id="rId45"/>
    <p:sldId id="308" r:id="rId46"/>
    <p:sldId id="309" r:id="rId47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8" userDrawn="1">
          <p15:clr>
            <a:srgbClr val="A4A3A4"/>
          </p15:clr>
        </p15:guide>
        <p15:guide id="2" pos="461" userDrawn="1">
          <p15:clr>
            <a:srgbClr val="A4A3A4"/>
          </p15:clr>
        </p15:guide>
        <p15:guide id="3" pos="7219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orient="horz" pos="36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17" autoAdjust="0"/>
    <p:restoredTop sz="96671" autoAdjust="0"/>
  </p:normalViewPr>
  <p:slideViewPr>
    <p:cSldViewPr snapToGrid="0" showGuides="1">
      <p:cViewPr varScale="1">
        <p:scale>
          <a:sx n="100" d="100"/>
          <a:sy n="100" d="100"/>
        </p:scale>
        <p:origin x="108" y="156"/>
      </p:cViewPr>
      <p:guideLst>
        <p:guide orient="horz" pos="498"/>
        <p:guide pos="461"/>
        <p:guide pos="7219"/>
        <p:guide orient="horz" pos="913"/>
        <p:guide orient="horz" pos="36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slide" Target="slides/slide10.xml"/><Relationship Id="rId21" Type="http://schemas.openxmlformats.org/officeDocument/2006/relationships/customXml" Target="../customXml/item21.xml"/><Relationship Id="rId34" Type="http://schemas.openxmlformats.org/officeDocument/2006/relationships/slide" Target="slides/slide5.xml"/><Relationship Id="rId42" Type="http://schemas.openxmlformats.org/officeDocument/2006/relationships/slide" Target="slides/slide13.xml"/><Relationship Id="rId47" Type="http://schemas.openxmlformats.org/officeDocument/2006/relationships/slide" Target="slides/slide18.xml"/><Relationship Id="rId50" Type="http://schemas.openxmlformats.org/officeDocument/2006/relationships/presProps" Target="presProps.xml"/><Relationship Id="rId7" Type="http://schemas.openxmlformats.org/officeDocument/2006/relationships/customXml" Target="../customXml/item7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9" Type="http://schemas.openxmlformats.org/officeDocument/2006/relationships/slideMaster" Target="slideMasters/slideMaster1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slide" Target="slides/slide3.xml"/><Relationship Id="rId37" Type="http://schemas.openxmlformats.org/officeDocument/2006/relationships/slide" Target="slides/slide8.xml"/><Relationship Id="rId40" Type="http://schemas.openxmlformats.org/officeDocument/2006/relationships/slide" Target="slides/slide11.xml"/><Relationship Id="rId45" Type="http://schemas.openxmlformats.org/officeDocument/2006/relationships/slide" Target="slides/slide16.xml"/><Relationship Id="rId53" Type="http://schemas.openxmlformats.org/officeDocument/2006/relationships/tableStyles" Target="tableStyles.xml"/><Relationship Id="rId5" Type="http://schemas.openxmlformats.org/officeDocument/2006/relationships/customXml" Target="../customXml/item5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slide" Target="slides/slide2.xml"/><Relationship Id="rId44" Type="http://schemas.openxmlformats.org/officeDocument/2006/relationships/slide" Target="slides/slide15.xml"/><Relationship Id="rId52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slide" Target="slides/slide1.xml"/><Relationship Id="rId35" Type="http://schemas.openxmlformats.org/officeDocument/2006/relationships/slide" Target="slides/slide6.xml"/><Relationship Id="rId43" Type="http://schemas.openxmlformats.org/officeDocument/2006/relationships/slide" Target="slides/slide14.xml"/><Relationship Id="rId48" Type="http://schemas.openxmlformats.org/officeDocument/2006/relationships/notesMaster" Target="notesMasters/notesMaster1.xml"/><Relationship Id="rId8" Type="http://schemas.openxmlformats.org/officeDocument/2006/relationships/customXml" Target="../customXml/item8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slide" Target="slides/slide4.xml"/><Relationship Id="rId38" Type="http://schemas.openxmlformats.org/officeDocument/2006/relationships/slide" Target="slides/slide9.xml"/><Relationship Id="rId46" Type="http://schemas.openxmlformats.org/officeDocument/2006/relationships/slide" Target="slides/slide17.xml"/><Relationship Id="rId20" Type="http://schemas.openxmlformats.org/officeDocument/2006/relationships/customXml" Target="../customXml/item20.xml"/><Relationship Id="rId41" Type="http://schemas.openxmlformats.org/officeDocument/2006/relationships/slide" Target="slides/slide12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slide" Target="slides/slide7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E32BD-DC66-4F46-BBD2-4A8BFCDB74ED}" type="datetimeFigureOut">
              <a:rPr lang="de-DE" smtClean="0"/>
              <a:t>13.04.2021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925A8-8A81-427E-9776-D3EEB1AC31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6360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B5A8A8-EF68-4013-95C9-55F0B29DE8C3}" type="datetimeFigureOut">
              <a:rPr lang="de-DE" smtClean="0"/>
              <a:t>13.04.2021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1EFF85-5E03-4776-8827-129DF3530D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1898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Hintergrundbild">
            <a:extLst>
              <a:ext uri="{FF2B5EF4-FFF2-40B4-BE49-F238E27FC236}">
                <a16:creationId xmlns:a16="http://schemas.microsoft.com/office/drawing/2014/main" id="{8F85C3F5-7601-41D1-B316-A700DA4B3B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KBV Logo">
            <a:extLst>
              <a:ext uri="{FF2B5EF4-FFF2-40B4-BE49-F238E27FC236}">
                <a16:creationId xmlns:a16="http://schemas.microsoft.com/office/drawing/2014/main" id="{732C4882-F47B-4ED3-9FBA-55128CD3370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540000"/>
            <a:ext cx="2556487" cy="835200"/>
          </a:xfrm>
          <a:prstGeom prst="rect">
            <a:avLst/>
          </a:prstGeom>
        </p:spPr>
      </p:pic>
      <p:sp>
        <p:nvSpPr>
          <p:cNvPr id="17" name="Rechteck 16" hidden="1">
            <a:extLst>
              <a:ext uri="{FF2B5EF4-FFF2-40B4-BE49-F238E27FC236}">
                <a16:creationId xmlns:a16="http://schemas.microsoft.com/office/drawing/2014/main" id="{A1F214EE-8619-4096-A2C9-0429F93D89C0}"/>
              </a:ext>
            </a:extLst>
          </p:cNvPr>
          <p:cNvSpPr/>
          <p:nvPr userDrawn="1"/>
        </p:nvSpPr>
        <p:spPr>
          <a:xfrm>
            <a:off x="0" y="0"/>
            <a:ext cx="5055351" cy="3801600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10FA181-1F63-4F25-B269-396E474D374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9997" y="3923687"/>
            <a:ext cx="8579838" cy="1620000"/>
          </a:xfrm>
        </p:spPr>
        <p:txBody>
          <a:bodyPr/>
          <a:lstStyle>
            <a:lvl1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1pPr>
            <a:lvl2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2pPr>
            <a:lvl3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3pPr>
            <a:lvl4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4pPr>
            <a:lvl5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5pPr>
            <a:lvl6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6pPr>
            <a:lvl7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7pPr>
            <a:lvl8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8pPr>
            <a:lvl9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9pPr>
          </a:lstStyle>
          <a:p>
            <a:pPr lvl="0"/>
            <a:r>
              <a:rPr lang="de-DE" dirty="0"/>
              <a:t>Zusatzbezeichnung &amp; Datum</a:t>
            </a:r>
            <a:br>
              <a:rPr lang="de-DE" dirty="0"/>
            </a:br>
            <a:r>
              <a:rPr lang="de-DE" dirty="0"/>
              <a:t>maximal drei </a:t>
            </a:r>
            <a:r>
              <a:rPr lang="de-DE" dirty="0" smtClean="0"/>
              <a:t>Zeilen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2D87D10-ACA1-4B8C-BCD3-5C4573EF046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2306068"/>
            <a:ext cx="8579838" cy="1620000"/>
          </a:xfrm>
        </p:spPr>
        <p:txBody>
          <a:bodyPr anchor="b"/>
          <a:lstStyle>
            <a:lvl1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de-DE" dirty="0"/>
              <a:t>Titel der Präsentation</a:t>
            </a:r>
            <a:br>
              <a:rPr lang="de-DE" dirty="0"/>
            </a:br>
            <a:r>
              <a:rPr lang="de-DE" dirty="0"/>
              <a:t>maximal drei Zeilen</a:t>
            </a:r>
          </a:p>
        </p:txBody>
      </p:sp>
      <p:sp>
        <p:nvSpPr>
          <p:cNvPr id="18" name="Vertikaler Textplatzhalter 2">
            <a:extLst>
              <a:ext uri="{FF2B5EF4-FFF2-40B4-BE49-F238E27FC236}">
                <a16:creationId xmlns:a16="http://schemas.microsoft.com/office/drawing/2014/main" id="{8EBB1262-3AFB-4E01-95A8-4EDC5F4C0920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539998" y="5868000"/>
            <a:ext cx="8579838" cy="504000"/>
          </a:xfrm>
        </p:spPr>
        <p:txBody>
          <a:bodyPr vert="horz" anchor="b" anchorCtr="0"/>
          <a:lstStyle>
            <a:lvl1pPr marL="0" marR="0" indent="0" algn="l" defTabSz="91440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cap="all" baseline="0">
                <a:solidFill>
                  <a:schemeClr val="accent1"/>
                </a:solidFill>
              </a:defRPr>
            </a:lvl1pPr>
            <a:lvl2pPr marL="0" indent="0">
              <a:lnSpc>
                <a:spcPct val="93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cap="all" baseline="0">
                <a:solidFill>
                  <a:schemeClr val="accent1"/>
                </a:solidFill>
              </a:defRPr>
            </a:lvl2pPr>
            <a:lvl3pPr marL="0" indent="0">
              <a:lnSpc>
                <a:spcPct val="93000"/>
              </a:lnSpc>
              <a:spcBef>
                <a:spcPts val="0"/>
              </a:spcBef>
              <a:buNone/>
              <a:defRPr sz="1600" cap="all" baseline="0">
                <a:solidFill>
                  <a:schemeClr val="accent1"/>
                </a:solidFill>
              </a:defRPr>
            </a:lvl3pPr>
            <a:lvl4pPr marL="0" indent="0">
              <a:lnSpc>
                <a:spcPct val="93000"/>
              </a:lnSpc>
              <a:spcBef>
                <a:spcPts val="0"/>
              </a:spcBef>
              <a:buNone/>
              <a:defRPr sz="1600" cap="all" baseline="0">
                <a:solidFill>
                  <a:schemeClr val="accent1"/>
                </a:solidFill>
              </a:defRPr>
            </a:lvl4pPr>
            <a:lvl5pPr marL="0" indent="0">
              <a:lnSpc>
                <a:spcPct val="93000"/>
              </a:lnSpc>
              <a:spcBef>
                <a:spcPts val="0"/>
              </a:spcBef>
              <a:buNone/>
              <a:defRPr sz="1600" cap="all" baseline="0">
                <a:solidFill>
                  <a:schemeClr val="accent1"/>
                </a:solidFill>
              </a:defRPr>
            </a:lvl5pPr>
            <a:lvl6pPr marL="0" indent="0">
              <a:lnSpc>
                <a:spcPct val="93000"/>
              </a:lnSpc>
              <a:spcBef>
                <a:spcPts val="0"/>
              </a:spcBef>
              <a:buNone/>
              <a:defRPr sz="1600" cap="all" baseline="0">
                <a:solidFill>
                  <a:schemeClr val="accent1"/>
                </a:solidFill>
              </a:defRPr>
            </a:lvl6pPr>
            <a:lvl7pPr marL="0" indent="0">
              <a:lnSpc>
                <a:spcPct val="93000"/>
              </a:lnSpc>
              <a:spcBef>
                <a:spcPts val="0"/>
              </a:spcBef>
              <a:buNone/>
              <a:defRPr sz="1600" cap="all" baseline="0">
                <a:solidFill>
                  <a:schemeClr val="accent1"/>
                </a:solidFill>
              </a:defRPr>
            </a:lvl7pPr>
            <a:lvl8pPr marL="0" indent="0">
              <a:lnSpc>
                <a:spcPct val="93000"/>
              </a:lnSpc>
              <a:spcBef>
                <a:spcPts val="0"/>
              </a:spcBef>
              <a:buNone/>
              <a:defRPr sz="1600" cap="all" baseline="0">
                <a:solidFill>
                  <a:schemeClr val="accent1"/>
                </a:solidFill>
              </a:defRPr>
            </a:lvl8pPr>
            <a:lvl9pPr marL="0" indent="0">
              <a:lnSpc>
                <a:spcPct val="93000"/>
              </a:lnSpc>
              <a:spcBef>
                <a:spcPts val="0"/>
              </a:spcBef>
              <a:buNone/>
              <a:defRPr sz="1600" cap="all" baseline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dirty="0"/>
              <a:t>Name Autor/in auf erster Ebene // für Funktionsbezeichnung Autor/in </a:t>
            </a:r>
            <a:br>
              <a:rPr lang="de-DE" dirty="0"/>
            </a:br>
            <a:r>
              <a:rPr lang="de-DE" dirty="0"/>
              <a:t>&gt;&gt; Menü &gt; Start &gt; Absatz &gt; Listenebne </a:t>
            </a:r>
            <a:r>
              <a:rPr lang="de-DE" dirty="0" smtClean="0"/>
              <a:t>erhöhen</a:t>
            </a:r>
          </a:p>
        </p:txBody>
      </p:sp>
      <p:grpSp>
        <p:nvGrpSpPr>
          <p:cNvPr id="13" name="Regieanweisungen"/>
          <p:cNvGrpSpPr/>
          <p:nvPr userDrawn="1"/>
        </p:nvGrpSpPr>
        <p:grpSpPr>
          <a:xfrm>
            <a:off x="731838" y="-684000"/>
            <a:ext cx="14244162" cy="2925388"/>
            <a:chOff x="731838" y="-684000"/>
            <a:chExt cx="14244162" cy="2925388"/>
          </a:xfrm>
        </p:grpSpPr>
        <p:sp>
          <p:nvSpPr>
            <p:cNvPr id="16" name="Hilfslinien">
              <a:extLst>
                <a:ext uri="{FF2B5EF4-FFF2-40B4-BE49-F238E27FC236}">
                  <a16:creationId xmlns:a16="http://schemas.microsoft.com/office/drawing/2014/main" id="{69A25A78-C7BA-4531-A577-BECC94CE3A00}"/>
                </a:ext>
              </a:extLst>
            </p:cNvPr>
            <p:cNvSpPr txBox="1"/>
            <p:nvPr userDrawn="1"/>
          </p:nvSpPr>
          <p:spPr>
            <a:xfrm rot="10800000" flipH="1" flipV="1">
              <a:off x="731838" y="-684000"/>
              <a:ext cx="10728325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Menü: </a:t>
              </a:r>
            </a:p>
            <a:p>
              <a:pPr marL="0" marR="0" lvl="0" indent="0" algn="ctr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</p:txBody>
        </p:sp>
        <p:sp>
          <p:nvSpPr>
            <p:cNvPr id="19" name="Zurücksetzen">
              <a:extLst>
                <a:ext uri="{FF2B5EF4-FFF2-40B4-BE49-F238E27FC236}">
                  <a16:creationId xmlns:a16="http://schemas.microsoft.com/office/drawing/2014/main" id="{B73AFC4D-6B0A-4156-9AE4-E2167CE9728C}"/>
                </a:ext>
              </a:extLst>
            </p:cNvPr>
            <p:cNvSpPr txBox="1"/>
            <p:nvPr userDrawn="1"/>
          </p:nvSpPr>
          <p:spPr>
            <a:xfrm rot="10800000" flipH="1" flipV="1">
              <a:off x="12348000" y="0"/>
              <a:ext cx="2628000" cy="790575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bringen über Menü: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1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20" name="Layoutwechsel">
              <a:extLst>
                <a:ext uri="{FF2B5EF4-FFF2-40B4-BE49-F238E27FC236}">
                  <a16:creationId xmlns:a16="http://schemas.microsoft.com/office/drawing/2014/main" id="{558A2C68-AC8D-4D15-A369-05C5BB3A3598}"/>
                </a:ext>
              </a:extLst>
            </p:cNvPr>
            <p:cNvSpPr txBox="1"/>
            <p:nvPr userDrawn="1"/>
          </p:nvSpPr>
          <p:spPr>
            <a:xfrm rot="10800000" flipH="1" flipV="1">
              <a:off x="12348000" y="1449388"/>
              <a:ext cx="2628000" cy="792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Wechsel des Folienlayouts </a:t>
              </a:r>
              <a:b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</a:b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600" b="1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Start &gt; Folien &gt; Layout</a:t>
              </a:r>
            </a:p>
          </p:txBody>
        </p:sp>
      </p:grp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>
          <a:xfrm>
            <a:off x="731836" y="7198618"/>
            <a:ext cx="9435600" cy="162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5"/>
          </p:nvPr>
        </p:nvSpPr>
        <p:spPr>
          <a:xfrm>
            <a:off x="731836" y="7038528"/>
            <a:ext cx="9435600" cy="162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>
          <a:xfrm>
            <a:off x="10897200" y="7038528"/>
            <a:ext cx="1080000" cy="162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2185945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BV Signet">
            <a:extLst>
              <a:ext uri="{FF2B5EF4-FFF2-40B4-BE49-F238E27FC236}">
                <a16:creationId xmlns:a16="http://schemas.microsoft.com/office/drawing/2014/main" id="{3714DB7D-1452-4E59-AAD1-7AC437FDB646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216000" y="6267600"/>
            <a:ext cx="374400" cy="374400"/>
          </a:xfrm>
          <a:custGeom>
            <a:avLst/>
            <a:gdLst>
              <a:gd name="T0" fmla="*/ 2102 w 2102"/>
              <a:gd name="T1" fmla="*/ 2102 h 2102"/>
              <a:gd name="T2" fmla="*/ 0 w 2102"/>
              <a:gd name="T3" fmla="*/ 0 h 2102"/>
              <a:gd name="T4" fmla="*/ 384 w 2102"/>
              <a:gd name="T5" fmla="*/ 1629 h 2102"/>
              <a:gd name="T6" fmla="*/ 328 w 2102"/>
              <a:gd name="T7" fmla="*/ 1715 h 2102"/>
              <a:gd name="T8" fmla="*/ 534 w 2102"/>
              <a:gd name="T9" fmla="*/ 1684 h 2102"/>
              <a:gd name="T10" fmla="*/ 479 w 2102"/>
              <a:gd name="T11" fmla="*/ 1284 h 2102"/>
              <a:gd name="T12" fmla="*/ 534 w 2102"/>
              <a:gd name="T13" fmla="*/ 1198 h 2102"/>
              <a:gd name="T14" fmla="*/ 328 w 2102"/>
              <a:gd name="T15" fmla="*/ 1229 h 2102"/>
              <a:gd name="T16" fmla="*/ 384 w 2102"/>
              <a:gd name="T17" fmla="*/ 1629 h 2102"/>
              <a:gd name="T18" fmla="*/ 1741 w 2102"/>
              <a:gd name="T19" fmla="*/ 1284 h 2102"/>
              <a:gd name="T20" fmla="*/ 1800 w 2102"/>
              <a:gd name="T21" fmla="*/ 1198 h 2102"/>
              <a:gd name="T22" fmla="*/ 1637 w 2102"/>
              <a:gd name="T23" fmla="*/ 1228 h 2102"/>
              <a:gd name="T24" fmla="*/ 1682 w 2102"/>
              <a:gd name="T25" fmla="*/ 1277 h 2102"/>
              <a:gd name="T26" fmla="*/ 1581 w 2102"/>
              <a:gd name="T27" fmla="*/ 1631 h 2102"/>
              <a:gd name="T28" fmla="*/ 1548 w 2102"/>
              <a:gd name="T29" fmla="*/ 1512 h 2102"/>
              <a:gd name="T30" fmla="*/ 1474 w 2102"/>
              <a:gd name="T31" fmla="*/ 1258 h 2102"/>
              <a:gd name="T32" fmla="*/ 1521 w 2102"/>
              <a:gd name="T33" fmla="*/ 1198 h 2102"/>
              <a:gd name="T34" fmla="*/ 1320 w 2102"/>
              <a:gd name="T35" fmla="*/ 1228 h 2102"/>
              <a:gd name="T36" fmla="*/ 1518 w 2102"/>
              <a:gd name="T37" fmla="*/ 1715 h 2102"/>
              <a:gd name="T38" fmla="*/ 1266 w 2102"/>
              <a:gd name="T39" fmla="*/ 1330 h 2102"/>
              <a:gd name="T40" fmla="*/ 869 w 2102"/>
              <a:gd name="T41" fmla="*/ 1198 h 2102"/>
              <a:gd name="T42" fmla="*/ 924 w 2102"/>
              <a:gd name="T43" fmla="*/ 1284 h 2102"/>
              <a:gd name="T44" fmla="*/ 869 w 2102"/>
              <a:gd name="T45" fmla="*/ 1684 h 2102"/>
              <a:gd name="T46" fmla="*/ 1112 w 2102"/>
              <a:gd name="T47" fmla="*/ 1715 h 2102"/>
              <a:gd name="T48" fmla="*/ 1164 w 2102"/>
              <a:gd name="T49" fmla="*/ 1446 h 2102"/>
              <a:gd name="T50" fmla="*/ 1266 w 2102"/>
              <a:gd name="T51" fmla="*/ 1330 h 2102"/>
              <a:gd name="T52" fmla="*/ 1090 w 2102"/>
              <a:gd name="T53" fmla="*/ 1471 h 2102"/>
              <a:gd name="T54" fmla="*/ 1096 w 2102"/>
              <a:gd name="T55" fmla="*/ 1671 h 2102"/>
              <a:gd name="T56" fmla="*/ 1021 w 2102"/>
              <a:gd name="T57" fmla="*/ 1471 h 2102"/>
              <a:gd name="T58" fmla="*/ 1080 w 2102"/>
              <a:gd name="T59" fmla="*/ 1427 h 2102"/>
              <a:gd name="T60" fmla="*/ 1021 w 2102"/>
              <a:gd name="T61" fmla="*/ 1243 h 2102"/>
              <a:gd name="T62" fmla="*/ 1167 w 2102"/>
              <a:gd name="T63" fmla="*/ 1336 h 2102"/>
              <a:gd name="T64" fmla="*/ 771 w 2102"/>
              <a:gd name="T65" fmla="*/ 1228 h 2102"/>
              <a:gd name="T66" fmla="*/ 608 w 2102"/>
              <a:gd name="T67" fmla="*/ 1198 h 2102"/>
              <a:gd name="T68" fmla="*/ 644 w 2102"/>
              <a:gd name="T69" fmla="*/ 1250 h 2102"/>
              <a:gd name="T70" fmla="*/ 491 w 2102"/>
              <a:gd name="T71" fmla="*/ 1451 h 2102"/>
              <a:gd name="T72" fmla="*/ 786 w 2102"/>
              <a:gd name="T73" fmla="*/ 1715 h 2102"/>
              <a:gd name="T74" fmla="*/ 721 w 2102"/>
              <a:gd name="T75" fmla="*/ 1647 h 2102"/>
              <a:gd name="T76" fmla="*/ 682 w 2102"/>
              <a:gd name="T77" fmla="*/ 1291 h 2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02" h="2102">
                <a:moveTo>
                  <a:pt x="0" y="2102"/>
                </a:moveTo>
                <a:lnTo>
                  <a:pt x="2102" y="2102"/>
                </a:lnTo>
                <a:lnTo>
                  <a:pt x="2102" y="0"/>
                </a:lnTo>
                <a:lnTo>
                  <a:pt x="0" y="0"/>
                </a:lnTo>
                <a:lnTo>
                  <a:pt x="0" y="2102"/>
                </a:lnTo>
                <a:close/>
                <a:moveTo>
                  <a:pt x="384" y="1629"/>
                </a:moveTo>
                <a:cubicBezTo>
                  <a:pt x="384" y="1672"/>
                  <a:pt x="373" y="1683"/>
                  <a:pt x="328" y="1684"/>
                </a:cubicBezTo>
                <a:lnTo>
                  <a:pt x="328" y="1715"/>
                </a:lnTo>
                <a:lnTo>
                  <a:pt x="534" y="1715"/>
                </a:lnTo>
                <a:lnTo>
                  <a:pt x="534" y="1684"/>
                </a:lnTo>
                <a:cubicBezTo>
                  <a:pt x="490" y="1683"/>
                  <a:pt x="479" y="1672"/>
                  <a:pt x="479" y="1629"/>
                </a:cubicBezTo>
                <a:lnTo>
                  <a:pt x="479" y="1284"/>
                </a:lnTo>
                <a:cubicBezTo>
                  <a:pt x="479" y="1241"/>
                  <a:pt x="490" y="1229"/>
                  <a:pt x="534" y="1229"/>
                </a:cubicBezTo>
                <a:lnTo>
                  <a:pt x="534" y="1198"/>
                </a:lnTo>
                <a:lnTo>
                  <a:pt x="328" y="1198"/>
                </a:lnTo>
                <a:lnTo>
                  <a:pt x="328" y="1229"/>
                </a:lnTo>
                <a:cubicBezTo>
                  <a:pt x="373" y="1229"/>
                  <a:pt x="384" y="1241"/>
                  <a:pt x="384" y="1284"/>
                </a:cubicBezTo>
                <a:lnTo>
                  <a:pt x="384" y="1629"/>
                </a:lnTo>
                <a:close/>
                <a:moveTo>
                  <a:pt x="1601" y="1715"/>
                </a:moveTo>
                <a:lnTo>
                  <a:pt x="1741" y="1284"/>
                </a:lnTo>
                <a:cubicBezTo>
                  <a:pt x="1755" y="1240"/>
                  <a:pt x="1767" y="1232"/>
                  <a:pt x="1800" y="1228"/>
                </a:cubicBezTo>
                <a:lnTo>
                  <a:pt x="1800" y="1198"/>
                </a:lnTo>
                <a:lnTo>
                  <a:pt x="1637" y="1198"/>
                </a:lnTo>
                <a:lnTo>
                  <a:pt x="1637" y="1228"/>
                </a:lnTo>
                <a:cubicBezTo>
                  <a:pt x="1671" y="1229"/>
                  <a:pt x="1686" y="1236"/>
                  <a:pt x="1686" y="1256"/>
                </a:cubicBezTo>
                <a:cubicBezTo>
                  <a:pt x="1686" y="1263"/>
                  <a:pt x="1684" y="1269"/>
                  <a:pt x="1682" y="1277"/>
                </a:cubicBezTo>
                <a:lnTo>
                  <a:pt x="1612" y="1511"/>
                </a:lnTo>
                <a:cubicBezTo>
                  <a:pt x="1598" y="1555"/>
                  <a:pt x="1586" y="1608"/>
                  <a:pt x="1581" y="1631"/>
                </a:cubicBezTo>
                <a:lnTo>
                  <a:pt x="1577" y="1631"/>
                </a:lnTo>
                <a:cubicBezTo>
                  <a:pt x="1571" y="1603"/>
                  <a:pt x="1559" y="1549"/>
                  <a:pt x="1548" y="1512"/>
                </a:cubicBezTo>
                <a:lnTo>
                  <a:pt x="1477" y="1277"/>
                </a:lnTo>
                <a:cubicBezTo>
                  <a:pt x="1475" y="1270"/>
                  <a:pt x="1474" y="1263"/>
                  <a:pt x="1474" y="1258"/>
                </a:cubicBezTo>
                <a:cubicBezTo>
                  <a:pt x="1474" y="1238"/>
                  <a:pt x="1488" y="1229"/>
                  <a:pt x="1521" y="1228"/>
                </a:cubicBezTo>
                <a:lnTo>
                  <a:pt x="1521" y="1198"/>
                </a:lnTo>
                <a:lnTo>
                  <a:pt x="1320" y="1198"/>
                </a:lnTo>
                <a:lnTo>
                  <a:pt x="1320" y="1228"/>
                </a:lnTo>
                <a:cubicBezTo>
                  <a:pt x="1353" y="1232"/>
                  <a:pt x="1362" y="1244"/>
                  <a:pt x="1376" y="1284"/>
                </a:cubicBezTo>
                <a:lnTo>
                  <a:pt x="1518" y="1715"/>
                </a:lnTo>
                <a:lnTo>
                  <a:pt x="1601" y="1715"/>
                </a:lnTo>
                <a:close/>
                <a:moveTo>
                  <a:pt x="1266" y="1330"/>
                </a:moveTo>
                <a:cubicBezTo>
                  <a:pt x="1266" y="1241"/>
                  <a:pt x="1205" y="1198"/>
                  <a:pt x="1086" y="1198"/>
                </a:cubicBezTo>
                <a:lnTo>
                  <a:pt x="869" y="1198"/>
                </a:lnTo>
                <a:lnTo>
                  <a:pt x="869" y="1229"/>
                </a:lnTo>
                <a:cubicBezTo>
                  <a:pt x="914" y="1229"/>
                  <a:pt x="924" y="1241"/>
                  <a:pt x="924" y="1284"/>
                </a:cubicBezTo>
                <a:lnTo>
                  <a:pt x="924" y="1629"/>
                </a:lnTo>
                <a:cubicBezTo>
                  <a:pt x="924" y="1672"/>
                  <a:pt x="914" y="1683"/>
                  <a:pt x="869" y="1684"/>
                </a:cubicBezTo>
                <a:lnTo>
                  <a:pt x="869" y="1715"/>
                </a:lnTo>
                <a:lnTo>
                  <a:pt x="1112" y="1715"/>
                </a:lnTo>
                <a:cubicBezTo>
                  <a:pt x="1221" y="1715"/>
                  <a:pt x="1290" y="1670"/>
                  <a:pt x="1290" y="1577"/>
                </a:cubicBezTo>
                <a:cubicBezTo>
                  <a:pt x="1290" y="1508"/>
                  <a:pt x="1250" y="1457"/>
                  <a:pt x="1164" y="1446"/>
                </a:cubicBezTo>
                <a:lnTo>
                  <a:pt x="1164" y="1443"/>
                </a:lnTo>
                <a:cubicBezTo>
                  <a:pt x="1232" y="1428"/>
                  <a:pt x="1266" y="1392"/>
                  <a:pt x="1266" y="1330"/>
                </a:cubicBezTo>
                <a:close/>
                <a:moveTo>
                  <a:pt x="1021" y="1471"/>
                </a:moveTo>
                <a:lnTo>
                  <a:pt x="1090" y="1471"/>
                </a:lnTo>
                <a:cubicBezTo>
                  <a:pt x="1166" y="1471"/>
                  <a:pt x="1190" y="1499"/>
                  <a:pt x="1190" y="1570"/>
                </a:cubicBezTo>
                <a:cubicBezTo>
                  <a:pt x="1190" y="1644"/>
                  <a:pt x="1166" y="1671"/>
                  <a:pt x="1096" y="1671"/>
                </a:cubicBezTo>
                <a:lnTo>
                  <a:pt x="1021" y="1671"/>
                </a:lnTo>
                <a:lnTo>
                  <a:pt x="1021" y="1471"/>
                </a:lnTo>
                <a:close/>
                <a:moveTo>
                  <a:pt x="1167" y="1336"/>
                </a:moveTo>
                <a:cubicBezTo>
                  <a:pt x="1167" y="1402"/>
                  <a:pt x="1146" y="1427"/>
                  <a:pt x="1080" y="1427"/>
                </a:cubicBezTo>
                <a:lnTo>
                  <a:pt x="1021" y="1427"/>
                </a:lnTo>
                <a:lnTo>
                  <a:pt x="1021" y="1243"/>
                </a:lnTo>
                <a:lnTo>
                  <a:pt x="1077" y="1243"/>
                </a:lnTo>
                <a:cubicBezTo>
                  <a:pt x="1143" y="1243"/>
                  <a:pt x="1167" y="1267"/>
                  <a:pt x="1167" y="1336"/>
                </a:cubicBezTo>
                <a:close/>
                <a:moveTo>
                  <a:pt x="682" y="1291"/>
                </a:moveTo>
                <a:cubicBezTo>
                  <a:pt x="721" y="1247"/>
                  <a:pt x="738" y="1232"/>
                  <a:pt x="771" y="1228"/>
                </a:cubicBezTo>
                <a:lnTo>
                  <a:pt x="771" y="1198"/>
                </a:lnTo>
                <a:lnTo>
                  <a:pt x="608" y="1198"/>
                </a:lnTo>
                <a:lnTo>
                  <a:pt x="608" y="1228"/>
                </a:lnTo>
                <a:cubicBezTo>
                  <a:pt x="632" y="1229"/>
                  <a:pt x="644" y="1236"/>
                  <a:pt x="644" y="1250"/>
                </a:cubicBezTo>
                <a:cubicBezTo>
                  <a:pt x="644" y="1256"/>
                  <a:pt x="641" y="1265"/>
                  <a:pt x="631" y="1277"/>
                </a:cubicBezTo>
                <a:lnTo>
                  <a:pt x="491" y="1451"/>
                </a:lnTo>
                <a:lnTo>
                  <a:pt x="653" y="1715"/>
                </a:lnTo>
                <a:lnTo>
                  <a:pt x="786" y="1715"/>
                </a:lnTo>
                <a:lnTo>
                  <a:pt x="786" y="1684"/>
                </a:lnTo>
                <a:cubicBezTo>
                  <a:pt x="751" y="1682"/>
                  <a:pt x="739" y="1675"/>
                  <a:pt x="721" y="1647"/>
                </a:cubicBezTo>
                <a:lnTo>
                  <a:pt x="576" y="1416"/>
                </a:lnTo>
                <a:lnTo>
                  <a:pt x="682" y="1291"/>
                </a:lnTo>
                <a:close/>
              </a:path>
            </a:pathLst>
          </a:custGeom>
          <a:solidFill>
            <a:srgbClr val="C3005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B2DF408-2898-42F2-914F-6E35F61C4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/>
        </p:blipFill>
        <p:spPr>
          <a:xfrm>
            <a:off x="216000" y="216001"/>
            <a:ext cx="11761200" cy="5835599"/>
          </a:xfrm>
          <a:prstGeom prst="rect">
            <a:avLst/>
          </a:prstGeom>
        </p:spPr>
      </p:pic>
      <p:sp>
        <p:nvSpPr>
          <p:cNvPr id="11" name="Untertitel 2">
            <a:extLst>
              <a:ext uri="{FF2B5EF4-FFF2-40B4-BE49-F238E27FC236}">
                <a16:creationId xmlns:a16="http://schemas.microsoft.com/office/drawing/2014/main" id="{96BEDA9E-32E3-4B06-9DCC-21CD39D26E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790575"/>
            <a:ext cx="10728325" cy="4967288"/>
          </a:xfrm>
        </p:spPr>
        <p:txBody>
          <a:bodyPr/>
          <a:lstStyle>
            <a:lvl1pPr marL="571500" indent="-571500" algn="l">
              <a:lnSpc>
                <a:spcPct val="89000"/>
              </a:lnSpc>
              <a:spcBef>
                <a:spcPts val="0"/>
              </a:spcBef>
              <a:buClrTx/>
              <a:buFont typeface="Calibri" panose="020F0502020204030204" pitchFamily="34" charset="0"/>
              <a:buChar char="↗"/>
              <a:defRPr sz="3650" b="1" cap="all" baseline="0">
                <a:solidFill>
                  <a:schemeClr val="bg1"/>
                </a:solidFill>
                <a:latin typeface="+mj-lt"/>
              </a:defRPr>
            </a:lvl1pPr>
            <a:lvl2pPr marL="571500" indent="-571500" algn="l">
              <a:lnSpc>
                <a:spcPct val="89000"/>
              </a:lnSpc>
              <a:spcBef>
                <a:spcPts val="0"/>
              </a:spcBef>
              <a:buClrTx/>
              <a:buFont typeface="Calibri" panose="020F0502020204030204" pitchFamily="34" charset="0"/>
              <a:buChar char="↗"/>
              <a:defRPr sz="3650" b="1" cap="all" baseline="0">
                <a:solidFill>
                  <a:schemeClr val="bg1"/>
                </a:solidFill>
                <a:latin typeface="+mj-lt"/>
              </a:defRPr>
            </a:lvl2pPr>
            <a:lvl3pPr marL="571500" indent="-571500" algn="l">
              <a:lnSpc>
                <a:spcPct val="89000"/>
              </a:lnSpc>
              <a:spcBef>
                <a:spcPts val="0"/>
              </a:spcBef>
              <a:buClrTx/>
              <a:buFont typeface="Calibri" panose="020F0502020204030204" pitchFamily="34" charset="0"/>
              <a:buChar char="↗"/>
              <a:defRPr sz="3650" b="1" cap="all" baseline="0">
                <a:solidFill>
                  <a:schemeClr val="bg1"/>
                </a:solidFill>
                <a:latin typeface="+mj-lt"/>
              </a:defRPr>
            </a:lvl3pPr>
            <a:lvl4pPr marL="571500" indent="-571500" algn="l">
              <a:lnSpc>
                <a:spcPct val="89000"/>
              </a:lnSpc>
              <a:spcBef>
                <a:spcPts val="0"/>
              </a:spcBef>
              <a:buClrTx/>
              <a:buFont typeface="Calibri" panose="020F0502020204030204" pitchFamily="34" charset="0"/>
              <a:buChar char="↗"/>
              <a:defRPr sz="3650" b="1" cap="all" baseline="0">
                <a:solidFill>
                  <a:schemeClr val="bg1"/>
                </a:solidFill>
                <a:latin typeface="+mj-lt"/>
              </a:defRPr>
            </a:lvl4pPr>
            <a:lvl5pPr marL="571500" indent="-571500" algn="l">
              <a:lnSpc>
                <a:spcPct val="89000"/>
              </a:lnSpc>
              <a:spcBef>
                <a:spcPts val="0"/>
              </a:spcBef>
              <a:buClrTx/>
              <a:buFont typeface="Calibri" panose="020F0502020204030204" pitchFamily="34" charset="0"/>
              <a:buChar char="↗"/>
              <a:defRPr sz="3650" b="1" cap="all" baseline="0">
                <a:solidFill>
                  <a:schemeClr val="bg1"/>
                </a:solidFill>
                <a:latin typeface="+mj-lt"/>
              </a:defRPr>
            </a:lvl5pPr>
            <a:lvl6pPr marL="571500" indent="-571500" algn="l">
              <a:lnSpc>
                <a:spcPct val="89000"/>
              </a:lnSpc>
              <a:spcBef>
                <a:spcPts val="0"/>
              </a:spcBef>
              <a:buClrTx/>
              <a:buFont typeface="Calibri" panose="020F0502020204030204" pitchFamily="34" charset="0"/>
              <a:buChar char="↗"/>
              <a:defRPr sz="3650" b="1" cap="all" baseline="0">
                <a:solidFill>
                  <a:schemeClr val="bg1"/>
                </a:solidFill>
                <a:latin typeface="+mj-lt"/>
              </a:defRPr>
            </a:lvl6pPr>
            <a:lvl7pPr marL="571500" indent="-571500" algn="l">
              <a:lnSpc>
                <a:spcPct val="89000"/>
              </a:lnSpc>
              <a:spcBef>
                <a:spcPts val="0"/>
              </a:spcBef>
              <a:buClrTx/>
              <a:buFont typeface="Calibri" panose="020F0502020204030204" pitchFamily="34" charset="0"/>
              <a:buChar char="↗"/>
              <a:defRPr sz="3650" b="1" cap="all" baseline="0">
                <a:solidFill>
                  <a:schemeClr val="bg1"/>
                </a:solidFill>
                <a:latin typeface="+mj-lt"/>
              </a:defRPr>
            </a:lvl7pPr>
            <a:lvl8pPr marL="571500" indent="-571500" algn="l">
              <a:lnSpc>
                <a:spcPct val="89000"/>
              </a:lnSpc>
              <a:spcBef>
                <a:spcPts val="0"/>
              </a:spcBef>
              <a:buClrTx/>
              <a:buFont typeface="Calibri" panose="020F0502020204030204" pitchFamily="34" charset="0"/>
              <a:buChar char="↗"/>
              <a:defRPr sz="3650" b="1" cap="all" baseline="0">
                <a:solidFill>
                  <a:schemeClr val="bg1"/>
                </a:solidFill>
                <a:latin typeface="+mj-lt"/>
              </a:defRPr>
            </a:lvl8pPr>
            <a:lvl9pPr marL="571500" indent="-571500" algn="l">
              <a:lnSpc>
                <a:spcPct val="89000"/>
              </a:lnSpc>
              <a:spcBef>
                <a:spcPts val="0"/>
              </a:spcBef>
              <a:buClrTx/>
              <a:buFont typeface="Calibri" panose="020F0502020204030204" pitchFamily="34" charset="0"/>
              <a:buChar char="↗"/>
              <a:defRPr sz="365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Name Kapitel 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grpSp>
        <p:nvGrpSpPr>
          <p:cNvPr id="9" name="Regieanweisungen"/>
          <p:cNvGrpSpPr/>
          <p:nvPr userDrawn="1"/>
        </p:nvGrpSpPr>
        <p:grpSpPr>
          <a:xfrm>
            <a:off x="-2772000" y="-684000"/>
            <a:ext cx="17748000" cy="8064000"/>
            <a:chOff x="-2772000" y="-684000"/>
            <a:chExt cx="17748000" cy="8064000"/>
          </a:xfrm>
        </p:grpSpPr>
        <p:grpSp>
          <p:nvGrpSpPr>
            <p:cNvPr id="10" name="Listenebenen">
              <a:extLst>
                <a:ext uri="{FF2B5EF4-FFF2-40B4-BE49-F238E27FC236}">
                  <a16:creationId xmlns:a16="http://schemas.microsoft.com/office/drawing/2014/main" id="{621191B8-E656-49C2-A2C4-78BC1F5F5D8F}"/>
                </a:ext>
              </a:extLst>
            </p:cNvPr>
            <p:cNvGrpSpPr/>
            <p:nvPr userDrawn="1"/>
          </p:nvGrpSpPr>
          <p:grpSpPr>
            <a:xfrm>
              <a:off x="-2772000" y="1449387"/>
              <a:ext cx="2628000" cy="2042615"/>
              <a:chOff x="-1590588" y="1383862"/>
              <a:chExt cx="1831793" cy="761497"/>
            </a:xfrm>
          </p:grpSpPr>
          <p:sp>
            <p:nvSpPr>
              <p:cNvPr id="16" name="Text // Listenebene erhöhen">
                <a:extLst>
                  <a:ext uri="{FF2B5EF4-FFF2-40B4-BE49-F238E27FC236}">
                    <a16:creationId xmlns:a16="http://schemas.microsoft.com/office/drawing/2014/main" id="{DAB08ACD-1F05-4102-BB96-FCD2C3544D79}"/>
                  </a:ext>
                </a:extLst>
              </p:cNvPr>
              <p:cNvSpPr txBox="1"/>
              <p:nvPr userDrawn="1"/>
            </p:nvSpPr>
            <p:spPr>
              <a:xfrm>
                <a:off x="-1289471" y="1809834"/>
                <a:ext cx="853164" cy="13421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35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709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063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417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1771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126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48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483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7" name="Text // Listenebene verringern">
                <a:extLst>
                  <a:ext uri="{FF2B5EF4-FFF2-40B4-BE49-F238E27FC236}">
                    <a16:creationId xmlns:a16="http://schemas.microsoft.com/office/drawing/2014/main" id="{94BD0034-9F6A-47F5-9D3B-E1838658C96B}"/>
                  </a:ext>
                </a:extLst>
              </p:cNvPr>
              <p:cNvSpPr txBox="1"/>
              <p:nvPr userDrawn="1"/>
            </p:nvSpPr>
            <p:spPr>
              <a:xfrm>
                <a:off x="-1289471" y="2011149"/>
                <a:ext cx="853164" cy="13421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35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709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063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417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1771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126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48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483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18" name="Listenebenen">
                <a:extLst>
                  <a:ext uri="{FF2B5EF4-FFF2-40B4-BE49-F238E27FC236}">
                    <a16:creationId xmlns:a16="http://schemas.microsoft.com/office/drawing/2014/main" id="{C1750384-6105-4301-908C-B2EB3D281715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-1590588" y="1383862"/>
                <a:ext cx="1831793" cy="402629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35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709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063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417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1771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126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48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483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0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0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im Menü über: </a:t>
                </a:r>
                <a:br>
                  <a:rPr lang="de-DE" sz="1600" b="0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</a:b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19" name="Bild // Listenebene verringern">
                <a:extLst>
                  <a:ext uri="{FF2B5EF4-FFF2-40B4-BE49-F238E27FC236}">
                    <a16:creationId xmlns:a16="http://schemas.microsoft.com/office/drawing/2014/main" id="{4FDADF39-38E0-4662-BF43-0959D08637D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-300806" y="2011149"/>
                <a:ext cx="542011" cy="13421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" name="Bild // Listenebene erhöhen">
                <a:extLst>
                  <a:ext uri="{FF2B5EF4-FFF2-40B4-BE49-F238E27FC236}">
                    <a16:creationId xmlns:a16="http://schemas.microsoft.com/office/drawing/2014/main" id="{38A0D888-3691-4D61-B87F-2116AE5ED076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-300806" y="1809834"/>
                <a:ext cx="542011" cy="13421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" name="Hilfslinien">
              <a:extLst>
                <a:ext uri="{FF2B5EF4-FFF2-40B4-BE49-F238E27FC236}">
                  <a16:creationId xmlns:a16="http://schemas.microsoft.com/office/drawing/2014/main" id="{69A25A78-C7BA-4531-A577-BECC94CE3A00}"/>
                </a:ext>
              </a:extLst>
            </p:cNvPr>
            <p:cNvSpPr txBox="1"/>
            <p:nvPr userDrawn="1"/>
          </p:nvSpPr>
          <p:spPr>
            <a:xfrm rot="10800000" flipH="1" flipV="1">
              <a:off x="731838" y="-684000"/>
              <a:ext cx="10728325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Menü: </a:t>
              </a:r>
            </a:p>
            <a:p>
              <a:pPr marL="0" marR="0" lvl="0" indent="0" algn="ctr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</p:txBody>
        </p:sp>
        <p:sp>
          <p:nvSpPr>
            <p:cNvPr id="13" name="Zurücksetzen">
              <a:extLst>
                <a:ext uri="{FF2B5EF4-FFF2-40B4-BE49-F238E27FC236}">
                  <a16:creationId xmlns:a16="http://schemas.microsoft.com/office/drawing/2014/main" id="{B73AFC4D-6B0A-4156-9AE4-E2167CE9728C}"/>
                </a:ext>
              </a:extLst>
            </p:cNvPr>
            <p:cNvSpPr txBox="1"/>
            <p:nvPr userDrawn="1"/>
          </p:nvSpPr>
          <p:spPr>
            <a:xfrm rot="10800000" flipH="1" flipV="1">
              <a:off x="12348000" y="0"/>
              <a:ext cx="2628000" cy="790575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bringen über Menü: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1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14" name="Layoutwechsel">
              <a:extLst>
                <a:ext uri="{FF2B5EF4-FFF2-40B4-BE49-F238E27FC236}">
                  <a16:creationId xmlns:a16="http://schemas.microsoft.com/office/drawing/2014/main" id="{558A2C68-AC8D-4D15-A369-05C5BB3A3598}"/>
                </a:ext>
              </a:extLst>
            </p:cNvPr>
            <p:cNvSpPr txBox="1"/>
            <p:nvPr userDrawn="1"/>
          </p:nvSpPr>
          <p:spPr>
            <a:xfrm rot="10800000" flipH="1" flipV="1">
              <a:off x="12348000" y="1449388"/>
              <a:ext cx="2628000" cy="792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Wechsel des Folienlayouts </a:t>
              </a:r>
              <a:b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</a:b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600" b="1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Start &gt; Folien &gt; Layout</a:t>
              </a:r>
            </a:p>
          </p:txBody>
        </p:sp>
        <p:sp>
          <p:nvSpPr>
            <p:cNvPr id="15" name="Fußzeile"/>
            <p:cNvSpPr txBox="1"/>
            <p:nvPr userDrawn="1"/>
          </p:nvSpPr>
          <p:spPr>
            <a:xfrm rot="10800000" flipH="1" flipV="1">
              <a:off x="731838" y="7020000"/>
              <a:ext cx="107283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6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6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993410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BV Signet">
            <a:extLst>
              <a:ext uri="{FF2B5EF4-FFF2-40B4-BE49-F238E27FC236}">
                <a16:creationId xmlns:a16="http://schemas.microsoft.com/office/drawing/2014/main" id="{3714DB7D-1452-4E59-AAD1-7AC437FDB646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216000" y="6267600"/>
            <a:ext cx="374400" cy="374400"/>
          </a:xfrm>
          <a:custGeom>
            <a:avLst/>
            <a:gdLst>
              <a:gd name="T0" fmla="*/ 2102 w 2102"/>
              <a:gd name="T1" fmla="*/ 2102 h 2102"/>
              <a:gd name="T2" fmla="*/ 0 w 2102"/>
              <a:gd name="T3" fmla="*/ 0 h 2102"/>
              <a:gd name="T4" fmla="*/ 384 w 2102"/>
              <a:gd name="T5" fmla="*/ 1629 h 2102"/>
              <a:gd name="T6" fmla="*/ 328 w 2102"/>
              <a:gd name="T7" fmla="*/ 1715 h 2102"/>
              <a:gd name="T8" fmla="*/ 534 w 2102"/>
              <a:gd name="T9" fmla="*/ 1684 h 2102"/>
              <a:gd name="T10" fmla="*/ 479 w 2102"/>
              <a:gd name="T11" fmla="*/ 1284 h 2102"/>
              <a:gd name="T12" fmla="*/ 534 w 2102"/>
              <a:gd name="T13" fmla="*/ 1198 h 2102"/>
              <a:gd name="T14" fmla="*/ 328 w 2102"/>
              <a:gd name="T15" fmla="*/ 1229 h 2102"/>
              <a:gd name="T16" fmla="*/ 384 w 2102"/>
              <a:gd name="T17" fmla="*/ 1629 h 2102"/>
              <a:gd name="T18" fmla="*/ 1741 w 2102"/>
              <a:gd name="T19" fmla="*/ 1284 h 2102"/>
              <a:gd name="T20" fmla="*/ 1800 w 2102"/>
              <a:gd name="T21" fmla="*/ 1198 h 2102"/>
              <a:gd name="T22" fmla="*/ 1637 w 2102"/>
              <a:gd name="T23" fmla="*/ 1228 h 2102"/>
              <a:gd name="T24" fmla="*/ 1682 w 2102"/>
              <a:gd name="T25" fmla="*/ 1277 h 2102"/>
              <a:gd name="T26" fmla="*/ 1581 w 2102"/>
              <a:gd name="T27" fmla="*/ 1631 h 2102"/>
              <a:gd name="T28" fmla="*/ 1548 w 2102"/>
              <a:gd name="T29" fmla="*/ 1512 h 2102"/>
              <a:gd name="T30" fmla="*/ 1474 w 2102"/>
              <a:gd name="T31" fmla="*/ 1258 h 2102"/>
              <a:gd name="T32" fmla="*/ 1521 w 2102"/>
              <a:gd name="T33" fmla="*/ 1198 h 2102"/>
              <a:gd name="T34" fmla="*/ 1320 w 2102"/>
              <a:gd name="T35" fmla="*/ 1228 h 2102"/>
              <a:gd name="T36" fmla="*/ 1518 w 2102"/>
              <a:gd name="T37" fmla="*/ 1715 h 2102"/>
              <a:gd name="T38" fmla="*/ 1266 w 2102"/>
              <a:gd name="T39" fmla="*/ 1330 h 2102"/>
              <a:gd name="T40" fmla="*/ 869 w 2102"/>
              <a:gd name="T41" fmla="*/ 1198 h 2102"/>
              <a:gd name="T42" fmla="*/ 924 w 2102"/>
              <a:gd name="T43" fmla="*/ 1284 h 2102"/>
              <a:gd name="T44" fmla="*/ 869 w 2102"/>
              <a:gd name="T45" fmla="*/ 1684 h 2102"/>
              <a:gd name="T46" fmla="*/ 1112 w 2102"/>
              <a:gd name="T47" fmla="*/ 1715 h 2102"/>
              <a:gd name="T48" fmla="*/ 1164 w 2102"/>
              <a:gd name="T49" fmla="*/ 1446 h 2102"/>
              <a:gd name="T50" fmla="*/ 1266 w 2102"/>
              <a:gd name="T51" fmla="*/ 1330 h 2102"/>
              <a:gd name="T52" fmla="*/ 1090 w 2102"/>
              <a:gd name="T53" fmla="*/ 1471 h 2102"/>
              <a:gd name="T54" fmla="*/ 1096 w 2102"/>
              <a:gd name="T55" fmla="*/ 1671 h 2102"/>
              <a:gd name="T56" fmla="*/ 1021 w 2102"/>
              <a:gd name="T57" fmla="*/ 1471 h 2102"/>
              <a:gd name="T58" fmla="*/ 1080 w 2102"/>
              <a:gd name="T59" fmla="*/ 1427 h 2102"/>
              <a:gd name="T60" fmla="*/ 1021 w 2102"/>
              <a:gd name="T61" fmla="*/ 1243 h 2102"/>
              <a:gd name="T62" fmla="*/ 1167 w 2102"/>
              <a:gd name="T63" fmla="*/ 1336 h 2102"/>
              <a:gd name="T64" fmla="*/ 771 w 2102"/>
              <a:gd name="T65" fmla="*/ 1228 h 2102"/>
              <a:gd name="T66" fmla="*/ 608 w 2102"/>
              <a:gd name="T67" fmla="*/ 1198 h 2102"/>
              <a:gd name="T68" fmla="*/ 644 w 2102"/>
              <a:gd name="T69" fmla="*/ 1250 h 2102"/>
              <a:gd name="T70" fmla="*/ 491 w 2102"/>
              <a:gd name="T71" fmla="*/ 1451 h 2102"/>
              <a:gd name="T72" fmla="*/ 786 w 2102"/>
              <a:gd name="T73" fmla="*/ 1715 h 2102"/>
              <a:gd name="T74" fmla="*/ 721 w 2102"/>
              <a:gd name="T75" fmla="*/ 1647 h 2102"/>
              <a:gd name="T76" fmla="*/ 682 w 2102"/>
              <a:gd name="T77" fmla="*/ 1291 h 2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02" h="2102">
                <a:moveTo>
                  <a:pt x="0" y="2102"/>
                </a:moveTo>
                <a:lnTo>
                  <a:pt x="2102" y="2102"/>
                </a:lnTo>
                <a:lnTo>
                  <a:pt x="2102" y="0"/>
                </a:lnTo>
                <a:lnTo>
                  <a:pt x="0" y="0"/>
                </a:lnTo>
                <a:lnTo>
                  <a:pt x="0" y="2102"/>
                </a:lnTo>
                <a:close/>
                <a:moveTo>
                  <a:pt x="384" y="1629"/>
                </a:moveTo>
                <a:cubicBezTo>
                  <a:pt x="384" y="1672"/>
                  <a:pt x="373" y="1683"/>
                  <a:pt x="328" y="1684"/>
                </a:cubicBezTo>
                <a:lnTo>
                  <a:pt x="328" y="1715"/>
                </a:lnTo>
                <a:lnTo>
                  <a:pt x="534" y="1715"/>
                </a:lnTo>
                <a:lnTo>
                  <a:pt x="534" y="1684"/>
                </a:lnTo>
                <a:cubicBezTo>
                  <a:pt x="490" y="1683"/>
                  <a:pt x="479" y="1672"/>
                  <a:pt x="479" y="1629"/>
                </a:cubicBezTo>
                <a:lnTo>
                  <a:pt x="479" y="1284"/>
                </a:lnTo>
                <a:cubicBezTo>
                  <a:pt x="479" y="1241"/>
                  <a:pt x="490" y="1229"/>
                  <a:pt x="534" y="1229"/>
                </a:cubicBezTo>
                <a:lnTo>
                  <a:pt x="534" y="1198"/>
                </a:lnTo>
                <a:lnTo>
                  <a:pt x="328" y="1198"/>
                </a:lnTo>
                <a:lnTo>
                  <a:pt x="328" y="1229"/>
                </a:lnTo>
                <a:cubicBezTo>
                  <a:pt x="373" y="1229"/>
                  <a:pt x="384" y="1241"/>
                  <a:pt x="384" y="1284"/>
                </a:cubicBezTo>
                <a:lnTo>
                  <a:pt x="384" y="1629"/>
                </a:lnTo>
                <a:close/>
                <a:moveTo>
                  <a:pt x="1601" y="1715"/>
                </a:moveTo>
                <a:lnTo>
                  <a:pt x="1741" y="1284"/>
                </a:lnTo>
                <a:cubicBezTo>
                  <a:pt x="1755" y="1240"/>
                  <a:pt x="1767" y="1232"/>
                  <a:pt x="1800" y="1228"/>
                </a:cubicBezTo>
                <a:lnTo>
                  <a:pt x="1800" y="1198"/>
                </a:lnTo>
                <a:lnTo>
                  <a:pt x="1637" y="1198"/>
                </a:lnTo>
                <a:lnTo>
                  <a:pt x="1637" y="1228"/>
                </a:lnTo>
                <a:cubicBezTo>
                  <a:pt x="1671" y="1229"/>
                  <a:pt x="1686" y="1236"/>
                  <a:pt x="1686" y="1256"/>
                </a:cubicBezTo>
                <a:cubicBezTo>
                  <a:pt x="1686" y="1263"/>
                  <a:pt x="1684" y="1269"/>
                  <a:pt x="1682" y="1277"/>
                </a:cubicBezTo>
                <a:lnTo>
                  <a:pt x="1612" y="1511"/>
                </a:lnTo>
                <a:cubicBezTo>
                  <a:pt x="1598" y="1555"/>
                  <a:pt x="1586" y="1608"/>
                  <a:pt x="1581" y="1631"/>
                </a:cubicBezTo>
                <a:lnTo>
                  <a:pt x="1577" y="1631"/>
                </a:lnTo>
                <a:cubicBezTo>
                  <a:pt x="1571" y="1603"/>
                  <a:pt x="1559" y="1549"/>
                  <a:pt x="1548" y="1512"/>
                </a:cubicBezTo>
                <a:lnTo>
                  <a:pt x="1477" y="1277"/>
                </a:lnTo>
                <a:cubicBezTo>
                  <a:pt x="1475" y="1270"/>
                  <a:pt x="1474" y="1263"/>
                  <a:pt x="1474" y="1258"/>
                </a:cubicBezTo>
                <a:cubicBezTo>
                  <a:pt x="1474" y="1238"/>
                  <a:pt x="1488" y="1229"/>
                  <a:pt x="1521" y="1228"/>
                </a:cubicBezTo>
                <a:lnTo>
                  <a:pt x="1521" y="1198"/>
                </a:lnTo>
                <a:lnTo>
                  <a:pt x="1320" y="1198"/>
                </a:lnTo>
                <a:lnTo>
                  <a:pt x="1320" y="1228"/>
                </a:lnTo>
                <a:cubicBezTo>
                  <a:pt x="1353" y="1232"/>
                  <a:pt x="1362" y="1244"/>
                  <a:pt x="1376" y="1284"/>
                </a:cubicBezTo>
                <a:lnTo>
                  <a:pt x="1518" y="1715"/>
                </a:lnTo>
                <a:lnTo>
                  <a:pt x="1601" y="1715"/>
                </a:lnTo>
                <a:close/>
                <a:moveTo>
                  <a:pt x="1266" y="1330"/>
                </a:moveTo>
                <a:cubicBezTo>
                  <a:pt x="1266" y="1241"/>
                  <a:pt x="1205" y="1198"/>
                  <a:pt x="1086" y="1198"/>
                </a:cubicBezTo>
                <a:lnTo>
                  <a:pt x="869" y="1198"/>
                </a:lnTo>
                <a:lnTo>
                  <a:pt x="869" y="1229"/>
                </a:lnTo>
                <a:cubicBezTo>
                  <a:pt x="914" y="1229"/>
                  <a:pt x="924" y="1241"/>
                  <a:pt x="924" y="1284"/>
                </a:cubicBezTo>
                <a:lnTo>
                  <a:pt x="924" y="1629"/>
                </a:lnTo>
                <a:cubicBezTo>
                  <a:pt x="924" y="1672"/>
                  <a:pt x="914" y="1683"/>
                  <a:pt x="869" y="1684"/>
                </a:cubicBezTo>
                <a:lnTo>
                  <a:pt x="869" y="1715"/>
                </a:lnTo>
                <a:lnTo>
                  <a:pt x="1112" y="1715"/>
                </a:lnTo>
                <a:cubicBezTo>
                  <a:pt x="1221" y="1715"/>
                  <a:pt x="1290" y="1670"/>
                  <a:pt x="1290" y="1577"/>
                </a:cubicBezTo>
                <a:cubicBezTo>
                  <a:pt x="1290" y="1508"/>
                  <a:pt x="1250" y="1457"/>
                  <a:pt x="1164" y="1446"/>
                </a:cubicBezTo>
                <a:lnTo>
                  <a:pt x="1164" y="1443"/>
                </a:lnTo>
                <a:cubicBezTo>
                  <a:pt x="1232" y="1428"/>
                  <a:pt x="1266" y="1392"/>
                  <a:pt x="1266" y="1330"/>
                </a:cubicBezTo>
                <a:close/>
                <a:moveTo>
                  <a:pt x="1021" y="1471"/>
                </a:moveTo>
                <a:lnTo>
                  <a:pt x="1090" y="1471"/>
                </a:lnTo>
                <a:cubicBezTo>
                  <a:pt x="1166" y="1471"/>
                  <a:pt x="1190" y="1499"/>
                  <a:pt x="1190" y="1570"/>
                </a:cubicBezTo>
                <a:cubicBezTo>
                  <a:pt x="1190" y="1644"/>
                  <a:pt x="1166" y="1671"/>
                  <a:pt x="1096" y="1671"/>
                </a:cubicBezTo>
                <a:lnTo>
                  <a:pt x="1021" y="1671"/>
                </a:lnTo>
                <a:lnTo>
                  <a:pt x="1021" y="1471"/>
                </a:lnTo>
                <a:close/>
                <a:moveTo>
                  <a:pt x="1167" y="1336"/>
                </a:moveTo>
                <a:cubicBezTo>
                  <a:pt x="1167" y="1402"/>
                  <a:pt x="1146" y="1427"/>
                  <a:pt x="1080" y="1427"/>
                </a:cubicBezTo>
                <a:lnTo>
                  <a:pt x="1021" y="1427"/>
                </a:lnTo>
                <a:lnTo>
                  <a:pt x="1021" y="1243"/>
                </a:lnTo>
                <a:lnTo>
                  <a:pt x="1077" y="1243"/>
                </a:lnTo>
                <a:cubicBezTo>
                  <a:pt x="1143" y="1243"/>
                  <a:pt x="1167" y="1267"/>
                  <a:pt x="1167" y="1336"/>
                </a:cubicBezTo>
                <a:close/>
                <a:moveTo>
                  <a:pt x="682" y="1291"/>
                </a:moveTo>
                <a:cubicBezTo>
                  <a:pt x="721" y="1247"/>
                  <a:pt x="738" y="1232"/>
                  <a:pt x="771" y="1228"/>
                </a:cubicBezTo>
                <a:lnTo>
                  <a:pt x="771" y="1198"/>
                </a:lnTo>
                <a:lnTo>
                  <a:pt x="608" y="1198"/>
                </a:lnTo>
                <a:lnTo>
                  <a:pt x="608" y="1228"/>
                </a:lnTo>
                <a:cubicBezTo>
                  <a:pt x="632" y="1229"/>
                  <a:pt x="644" y="1236"/>
                  <a:pt x="644" y="1250"/>
                </a:cubicBezTo>
                <a:cubicBezTo>
                  <a:pt x="644" y="1256"/>
                  <a:pt x="641" y="1265"/>
                  <a:pt x="631" y="1277"/>
                </a:cubicBezTo>
                <a:lnTo>
                  <a:pt x="491" y="1451"/>
                </a:lnTo>
                <a:lnTo>
                  <a:pt x="653" y="1715"/>
                </a:lnTo>
                <a:lnTo>
                  <a:pt x="786" y="1715"/>
                </a:lnTo>
                <a:lnTo>
                  <a:pt x="786" y="1684"/>
                </a:lnTo>
                <a:cubicBezTo>
                  <a:pt x="751" y="1682"/>
                  <a:pt x="739" y="1675"/>
                  <a:pt x="721" y="1647"/>
                </a:cubicBezTo>
                <a:lnTo>
                  <a:pt x="576" y="1416"/>
                </a:lnTo>
                <a:lnTo>
                  <a:pt x="682" y="1291"/>
                </a:lnTo>
                <a:close/>
              </a:path>
            </a:pathLst>
          </a:custGeom>
          <a:solidFill>
            <a:srgbClr val="C3005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B2DF408-2898-42F2-914F-6E35F61C4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8272" y="216001"/>
            <a:ext cx="11756656" cy="5835599"/>
          </a:xfrm>
          <a:prstGeom prst="rect">
            <a:avLst/>
          </a:prstGeom>
        </p:spPr>
      </p:pic>
      <p:sp>
        <p:nvSpPr>
          <p:cNvPr id="11" name="Untertitel 2">
            <a:extLst>
              <a:ext uri="{FF2B5EF4-FFF2-40B4-BE49-F238E27FC236}">
                <a16:creationId xmlns:a16="http://schemas.microsoft.com/office/drawing/2014/main" id="{96BEDA9E-32E3-4B06-9DCC-21CD39D26E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790575"/>
            <a:ext cx="10728325" cy="4967288"/>
          </a:xfrm>
        </p:spPr>
        <p:txBody>
          <a:bodyPr/>
          <a:lstStyle>
            <a:lvl1pPr marL="571500" indent="-571500" algn="l">
              <a:lnSpc>
                <a:spcPct val="89000"/>
              </a:lnSpc>
              <a:spcBef>
                <a:spcPts val="0"/>
              </a:spcBef>
              <a:buClrTx/>
              <a:buFont typeface="Calibri" panose="020F0502020204030204" pitchFamily="34" charset="0"/>
              <a:buChar char="↗"/>
              <a:defRPr sz="3650" b="1" cap="all" baseline="0">
                <a:solidFill>
                  <a:schemeClr val="bg1"/>
                </a:solidFill>
                <a:latin typeface="+mj-lt"/>
              </a:defRPr>
            </a:lvl1pPr>
            <a:lvl2pPr marL="571500" indent="-571500" algn="l">
              <a:lnSpc>
                <a:spcPct val="89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3650" b="1" cap="all" baseline="0">
                <a:solidFill>
                  <a:schemeClr val="accent1"/>
                </a:solidFill>
                <a:latin typeface="+mj-lt"/>
              </a:defRPr>
            </a:lvl2pPr>
            <a:lvl3pPr marL="571500" indent="-571500" algn="l">
              <a:lnSpc>
                <a:spcPct val="89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3650" b="1" cap="all" baseline="0">
                <a:solidFill>
                  <a:schemeClr val="accent1"/>
                </a:solidFill>
                <a:latin typeface="+mj-lt"/>
              </a:defRPr>
            </a:lvl3pPr>
            <a:lvl4pPr marL="571500" indent="-571500" algn="l">
              <a:lnSpc>
                <a:spcPct val="89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3650" b="1" cap="all" baseline="0">
                <a:solidFill>
                  <a:schemeClr val="accent1"/>
                </a:solidFill>
                <a:latin typeface="+mj-lt"/>
              </a:defRPr>
            </a:lvl4pPr>
            <a:lvl5pPr marL="571500" indent="-571500" algn="l">
              <a:lnSpc>
                <a:spcPct val="89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3650" b="1" cap="all" baseline="0">
                <a:solidFill>
                  <a:schemeClr val="accent1"/>
                </a:solidFill>
                <a:latin typeface="+mj-lt"/>
              </a:defRPr>
            </a:lvl5pPr>
            <a:lvl6pPr marL="571500" indent="-571500" algn="l">
              <a:lnSpc>
                <a:spcPct val="89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3650" b="1" cap="all" baseline="0">
                <a:solidFill>
                  <a:schemeClr val="accent1"/>
                </a:solidFill>
                <a:latin typeface="+mj-lt"/>
              </a:defRPr>
            </a:lvl6pPr>
            <a:lvl7pPr marL="571500" indent="-571500" algn="l">
              <a:lnSpc>
                <a:spcPct val="89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3650" b="1" cap="all" baseline="0">
                <a:solidFill>
                  <a:schemeClr val="accent1"/>
                </a:solidFill>
                <a:latin typeface="+mj-lt"/>
              </a:defRPr>
            </a:lvl7pPr>
            <a:lvl8pPr marL="571500" indent="-571500" algn="l">
              <a:lnSpc>
                <a:spcPct val="89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3650" b="1" cap="all" baseline="0">
                <a:solidFill>
                  <a:schemeClr val="accent1"/>
                </a:solidFill>
                <a:latin typeface="+mj-lt"/>
              </a:defRPr>
            </a:lvl8pPr>
            <a:lvl9pPr marL="571500" indent="-571500" algn="l">
              <a:lnSpc>
                <a:spcPct val="89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3650" b="1" cap="all" baseline="0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Name Kapitel inaktiv auf erster Ebene // für Name Kapitel aktiv  &gt;&gt; Menü &gt; Start &gt; Absatz &gt; </a:t>
            </a:r>
            <a:r>
              <a:rPr lang="de-DE" dirty="0" smtClean="0"/>
              <a:t>Listenebene </a:t>
            </a:r>
            <a:r>
              <a:rPr lang="de-DE" dirty="0"/>
              <a:t>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grpSp>
        <p:nvGrpSpPr>
          <p:cNvPr id="9" name="Regieanweisungen"/>
          <p:cNvGrpSpPr/>
          <p:nvPr userDrawn="1"/>
        </p:nvGrpSpPr>
        <p:grpSpPr>
          <a:xfrm>
            <a:off x="-2772000" y="-684000"/>
            <a:ext cx="17748000" cy="8064000"/>
            <a:chOff x="-2772000" y="-684000"/>
            <a:chExt cx="17748000" cy="8064000"/>
          </a:xfrm>
        </p:grpSpPr>
        <p:grpSp>
          <p:nvGrpSpPr>
            <p:cNvPr id="10" name="Listenebenen">
              <a:extLst>
                <a:ext uri="{FF2B5EF4-FFF2-40B4-BE49-F238E27FC236}">
                  <a16:creationId xmlns:a16="http://schemas.microsoft.com/office/drawing/2014/main" id="{621191B8-E656-49C2-A2C4-78BC1F5F5D8F}"/>
                </a:ext>
              </a:extLst>
            </p:cNvPr>
            <p:cNvGrpSpPr/>
            <p:nvPr userDrawn="1"/>
          </p:nvGrpSpPr>
          <p:grpSpPr>
            <a:xfrm>
              <a:off x="-2772000" y="1449387"/>
              <a:ext cx="2628000" cy="2042615"/>
              <a:chOff x="-1590588" y="1383862"/>
              <a:chExt cx="1831793" cy="761497"/>
            </a:xfrm>
          </p:grpSpPr>
          <p:sp>
            <p:nvSpPr>
              <p:cNvPr id="16" name="Text // Listenebene erhöhen">
                <a:extLst>
                  <a:ext uri="{FF2B5EF4-FFF2-40B4-BE49-F238E27FC236}">
                    <a16:creationId xmlns:a16="http://schemas.microsoft.com/office/drawing/2014/main" id="{DAB08ACD-1F05-4102-BB96-FCD2C3544D79}"/>
                  </a:ext>
                </a:extLst>
              </p:cNvPr>
              <p:cNvSpPr txBox="1"/>
              <p:nvPr userDrawn="1"/>
            </p:nvSpPr>
            <p:spPr>
              <a:xfrm>
                <a:off x="-1289471" y="1809834"/>
                <a:ext cx="853164" cy="13421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35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709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063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417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1771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126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48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483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7" name="Text // Listenebene verringern">
                <a:extLst>
                  <a:ext uri="{FF2B5EF4-FFF2-40B4-BE49-F238E27FC236}">
                    <a16:creationId xmlns:a16="http://schemas.microsoft.com/office/drawing/2014/main" id="{94BD0034-9F6A-47F5-9D3B-E1838658C96B}"/>
                  </a:ext>
                </a:extLst>
              </p:cNvPr>
              <p:cNvSpPr txBox="1"/>
              <p:nvPr userDrawn="1"/>
            </p:nvSpPr>
            <p:spPr>
              <a:xfrm>
                <a:off x="-1289471" y="2011149"/>
                <a:ext cx="853164" cy="13421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35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709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063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417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1771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126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48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483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18" name="Listenebenen">
                <a:extLst>
                  <a:ext uri="{FF2B5EF4-FFF2-40B4-BE49-F238E27FC236}">
                    <a16:creationId xmlns:a16="http://schemas.microsoft.com/office/drawing/2014/main" id="{C1750384-6105-4301-908C-B2EB3D281715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-1590588" y="1383862"/>
                <a:ext cx="1831793" cy="402629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35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709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063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417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1771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126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48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483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0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0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im Menü über: </a:t>
                </a:r>
                <a:br>
                  <a:rPr lang="de-DE" sz="1600" b="0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</a:b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19" name="Bild // Listenebene verringern">
                <a:extLst>
                  <a:ext uri="{FF2B5EF4-FFF2-40B4-BE49-F238E27FC236}">
                    <a16:creationId xmlns:a16="http://schemas.microsoft.com/office/drawing/2014/main" id="{4FDADF39-38E0-4662-BF43-0959D08637D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-300806" y="2011149"/>
                <a:ext cx="542011" cy="13421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" name="Bild // Listenebene erhöhen">
                <a:extLst>
                  <a:ext uri="{FF2B5EF4-FFF2-40B4-BE49-F238E27FC236}">
                    <a16:creationId xmlns:a16="http://schemas.microsoft.com/office/drawing/2014/main" id="{38A0D888-3691-4D61-B87F-2116AE5ED076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-300806" y="1809834"/>
                <a:ext cx="542011" cy="13421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" name="Hilfslinien">
              <a:extLst>
                <a:ext uri="{FF2B5EF4-FFF2-40B4-BE49-F238E27FC236}">
                  <a16:creationId xmlns:a16="http://schemas.microsoft.com/office/drawing/2014/main" id="{69A25A78-C7BA-4531-A577-BECC94CE3A00}"/>
                </a:ext>
              </a:extLst>
            </p:cNvPr>
            <p:cNvSpPr txBox="1"/>
            <p:nvPr userDrawn="1"/>
          </p:nvSpPr>
          <p:spPr>
            <a:xfrm rot="10800000" flipH="1" flipV="1">
              <a:off x="731838" y="-684000"/>
              <a:ext cx="10728325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Menü: </a:t>
              </a:r>
            </a:p>
            <a:p>
              <a:pPr marL="0" marR="0" lvl="0" indent="0" algn="ctr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</p:txBody>
        </p:sp>
        <p:sp>
          <p:nvSpPr>
            <p:cNvPr id="13" name="Zurücksetzen">
              <a:extLst>
                <a:ext uri="{FF2B5EF4-FFF2-40B4-BE49-F238E27FC236}">
                  <a16:creationId xmlns:a16="http://schemas.microsoft.com/office/drawing/2014/main" id="{B73AFC4D-6B0A-4156-9AE4-E2167CE9728C}"/>
                </a:ext>
              </a:extLst>
            </p:cNvPr>
            <p:cNvSpPr txBox="1"/>
            <p:nvPr userDrawn="1"/>
          </p:nvSpPr>
          <p:spPr>
            <a:xfrm rot="10800000" flipH="1" flipV="1">
              <a:off x="12348000" y="0"/>
              <a:ext cx="2628000" cy="790575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bringen über Menü: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1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14" name="Layoutwechsel">
              <a:extLst>
                <a:ext uri="{FF2B5EF4-FFF2-40B4-BE49-F238E27FC236}">
                  <a16:creationId xmlns:a16="http://schemas.microsoft.com/office/drawing/2014/main" id="{558A2C68-AC8D-4D15-A369-05C5BB3A3598}"/>
                </a:ext>
              </a:extLst>
            </p:cNvPr>
            <p:cNvSpPr txBox="1"/>
            <p:nvPr userDrawn="1"/>
          </p:nvSpPr>
          <p:spPr>
            <a:xfrm rot="10800000" flipH="1" flipV="1">
              <a:off x="12348000" y="1449388"/>
              <a:ext cx="2628000" cy="792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Wechsel des Folienlayouts </a:t>
              </a:r>
              <a:b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</a:b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600" b="1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Start &gt; Folien &gt; Layout</a:t>
              </a:r>
            </a:p>
          </p:txBody>
        </p:sp>
        <p:sp>
          <p:nvSpPr>
            <p:cNvPr id="15" name="Fußzeile"/>
            <p:cNvSpPr txBox="1"/>
            <p:nvPr userDrawn="1"/>
          </p:nvSpPr>
          <p:spPr>
            <a:xfrm rot="10800000" flipH="1" flipV="1">
              <a:off x="731838" y="7020000"/>
              <a:ext cx="107283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6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6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  <p:sp>
        <p:nvSpPr>
          <p:cNvPr id="22" name="Datumsplatzhalt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23" name="Fußzeilenplatzhalt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24" name="Foliennummernplatzhalt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2185694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FBC9E3-B3A3-4AC0-961C-B4ED55C63C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8" y="790578"/>
            <a:ext cx="10728324" cy="432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einzeilig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FF890B-5CF6-45A1-BA20-270A711E1893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Überschrift auf erster Ebene // für Text und Aufzählung &gt;&gt; Menü &gt; Start &gt; Absatz &gt; </a:t>
            </a:r>
            <a:r>
              <a:rPr lang="de-DE" dirty="0" smtClean="0"/>
              <a:t>Listenebene </a:t>
            </a:r>
            <a:r>
              <a:rPr lang="de-DE" dirty="0"/>
              <a:t>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3E5712C-F124-4BC3-A172-5F9A9531A228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10189052" y="0"/>
            <a:ext cx="1786942" cy="358305"/>
          </a:xfrm>
          <a:solidFill>
            <a:schemeClr val="tx2"/>
          </a:solidFill>
        </p:spPr>
        <p:txBody>
          <a:bodyPr vert="horz" wrap="none" lIns="356400" tIns="86400" rIns="374400" bIns="100800" anchor="t" anchorCtr="0">
            <a:spAutoFit/>
          </a:bodyPr>
          <a:lstStyle>
            <a:lvl1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1pPr>
            <a:lvl2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2pPr>
            <a:lvl3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3pPr>
            <a:lvl4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4pPr>
            <a:lvl5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5pPr>
            <a:lvl6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6pPr>
            <a:lvl7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7pPr>
            <a:lvl8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8pPr>
            <a:lvl9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de-DE" dirty="0" smtClean="0"/>
              <a:t>Kapitelname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708557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FBC9E3-B3A3-4AC0-961C-B4ED55C63C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8" y="790578"/>
            <a:ext cx="10728324" cy="432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einzeilig</a:t>
            </a:r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3E5712C-F124-4BC3-A172-5F9A9531A228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10189052" y="0"/>
            <a:ext cx="1786942" cy="358305"/>
          </a:xfrm>
          <a:solidFill>
            <a:schemeClr val="tx2"/>
          </a:solidFill>
        </p:spPr>
        <p:txBody>
          <a:bodyPr vert="horz" wrap="none" lIns="356400" tIns="86400" rIns="374400" bIns="100800" anchor="t" anchorCtr="0">
            <a:spAutoFit/>
          </a:bodyPr>
          <a:lstStyle>
            <a:lvl1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1pPr>
            <a:lvl2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2pPr>
            <a:lvl3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3pPr>
            <a:lvl4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4pPr>
            <a:lvl5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5pPr>
            <a:lvl6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6pPr>
            <a:lvl7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7pPr>
            <a:lvl8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8pPr>
            <a:lvl9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de-DE" dirty="0" smtClean="0"/>
              <a:t>Kapitelname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968682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 ohne 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10188000" y="0"/>
            <a:ext cx="1785600" cy="36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62000" marR="0" lvl="0" indent="-1620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0059"/>
              </a:buClr>
              <a:buSzTx/>
              <a:buFont typeface="Calibri" panose="020F0502020204030204" pitchFamily="34" charset="0"/>
              <a:buChar char="↗"/>
              <a:tabLst/>
              <a:defRPr/>
            </a:pPr>
            <a:r>
              <a:rPr kumimoji="0" lang="de-DE" sz="1100" b="1" i="0" u="none" strike="noStrike" kern="1200" cap="all" spc="30" normalizeH="0" baseline="0" noProof="0" dirty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Fallbeispiele</a:t>
            </a:r>
            <a:endParaRPr kumimoji="0" lang="de-DE" sz="1100" b="1" i="0" u="none" strike="noStrike" kern="1200" cap="all" spc="30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FBC9E3-B3A3-4AC0-961C-B4ED55C63C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8" y="790578"/>
            <a:ext cx="10728324" cy="432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einzeilig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7875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KBV Signet">
            <a:extLst>
              <a:ext uri="{FF2B5EF4-FFF2-40B4-BE49-F238E27FC236}">
                <a16:creationId xmlns:a16="http://schemas.microsoft.com/office/drawing/2014/main" id="{23DC89DC-81A4-43ED-B58E-3DC3D571EEBF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16000" y="6267600"/>
            <a:ext cx="374400" cy="374400"/>
          </a:xfrm>
          <a:custGeom>
            <a:avLst/>
            <a:gdLst>
              <a:gd name="T0" fmla="*/ 2102 w 2102"/>
              <a:gd name="T1" fmla="*/ 2102 h 2102"/>
              <a:gd name="T2" fmla="*/ 0 w 2102"/>
              <a:gd name="T3" fmla="*/ 0 h 2102"/>
              <a:gd name="T4" fmla="*/ 384 w 2102"/>
              <a:gd name="T5" fmla="*/ 1629 h 2102"/>
              <a:gd name="T6" fmla="*/ 328 w 2102"/>
              <a:gd name="T7" fmla="*/ 1715 h 2102"/>
              <a:gd name="T8" fmla="*/ 534 w 2102"/>
              <a:gd name="T9" fmla="*/ 1684 h 2102"/>
              <a:gd name="T10" fmla="*/ 479 w 2102"/>
              <a:gd name="T11" fmla="*/ 1284 h 2102"/>
              <a:gd name="T12" fmla="*/ 534 w 2102"/>
              <a:gd name="T13" fmla="*/ 1198 h 2102"/>
              <a:gd name="T14" fmla="*/ 328 w 2102"/>
              <a:gd name="T15" fmla="*/ 1229 h 2102"/>
              <a:gd name="T16" fmla="*/ 384 w 2102"/>
              <a:gd name="T17" fmla="*/ 1629 h 2102"/>
              <a:gd name="T18" fmla="*/ 1741 w 2102"/>
              <a:gd name="T19" fmla="*/ 1284 h 2102"/>
              <a:gd name="T20" fmla="*/ 1800 w 2102"/>
              <a:gd name="T21" fmla="*/ 1198 h 2102"/>
              <a:gd name="T22" fmla="*/ 1637 w 2102"/>
              <a:gd name="T23" fmla="*/ 1228 h 2102"/>
              <a:gd name="T24" fmla="*/ 1682 w 2102"/>
              <a:gd name="T25" fmla="*/ 1277 h 2102"/>
              <a:gd name="T26" fmla="*/ 1581 w 2102"/>
              <a:gd name="T27" fmla="*/ 1631 h 2102"/>
              <a:gd name="T28" fmla="*/ 1548 w 2102"/>
              <a:gd name="T29" fmla="*/ 1512 h 2102"/>
              <a:gd name="T30" fmla="*/ 1474 w 2102"/>
              <a:gd name="T31" fmla="*/ 1258 h 2102"/>
              <a:gd name="T32" fmla="*/ 1521 w 2102"/>
              <a:gd name="T33" fmla="*/ 1198 h 2102"/>
              <a:gd name="T34" fmla="*/ 1320 w 2102"/>
              <a:gd name="T35" fmla="*/ 1228 h 2102"/>
              <a:gd name="T36" fmla="*/ 1518 w 2102"/>
              <a:gd name="T37" fmla="*/ 1715 h 2102"/>
              <a:gd name="T38" fmla="*/ 1266 w 2102"/>
              <a:gd name="T39" fmla="*/ 1330 h 2102"/>
              <a:gd name="T40" fmla="*/ 869 w 2102"/>
              <a:gd name="T41" fmla="*/ 1198 h 2102"/>
              <a:gd name="T42" fmla="*/ 924 w 2102"/>
              <a:gd name="T43" fmla="*/ 1284 h 2102"/>
              <a:gd name="T44" fmla="*/ 869 w 2102"/>
              <a:gd name="T45" fmla="*/ 1684 h 2102"/>
              <a:gd name="T46" fmla="*/ 1112 w 2102"/>
              <a:gd name="T47" fmla="*/ 1715 h 2102"/>
              <a:gd name="T48" fmla="*/ 1164 w 2102"/>
              <a:gd name="T49" fmla="*/ 1446 h 2102"/>
              <a:gd name="T50" fmla="*/ 1266 w 2102"/>
              <a:gd name="T51" fmla="*/ 1330 h 2102"/>
              <a:gd name="T52" fmla="*/ 1090 w 2102"/>
              <a:gd name="T53" fmla="*/ 1471 h 2102"/>
              <a:gd name="T54" fmla="*/ 1096 w 2102"/>
              <a:gd name="T55" fmla="*/ 1671 h 2102"/>
              <a:gd name="T56" fmla="*/ 1021 w 2102"/>
              <a:gd name="T57" fmla="*/ 1471 h 2102"/>
              <a:gd name="T58" fmla="*/ 1080 w 2102"/>
              <a:gd name="T59" fmla="*/ 1427 h 2102"/>
              <a:gd name="T60" fmla="*/ 1021 w 2102"/>
              <a:gd name="T61" fmla="*/ 1243 h 2102"/>
              <a:gd name="T62" fmla="*/ 1167 w 2102"/>
              <a:gd name="T63" fmla="*/ 1336 h 2102"/>
              <a:gd name="T64" fmla="*/ 771 w 2102"/>
              <a:gd name="T65" fmla="*/ 1228 h 2102"/>
              <a:gd name="T66" fmla="*/ 608 w 2102"/>
              <a:gd name="T67" fmla="*/ 1198 h 2102"/>
              <a:gd name="T68" fmla="*/ 644 w 2102"/>
              <a:gd name="T69" fmla="*/ 1250 h 2102"/>
              <a:gd name="T70" fmla="*/ 491 w 2102"/>
              <a:gd name="T71" fmla="*/ 1451 h 2102"/>
              <a:gd name="T72" fmla="*/ 786 w 2102"/>
              <a:gd name="T73" fmla="*/ 1715 h 2102"/>
              <a:gd name="T74" fmla="*/ 721 w 2102"/>
              <a:gd name="T75" fmla="*/ 1647 h 2102"/>
              <a:gd name="T76" fmla="*/ 682 w 2102"/>
              <a:gd name="T77" fmla="*/ 1291 h 2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02" h="2102">
                <a:moveTo>
                  <a:pt x="0" y="2102"/>
                </a:moveTo>
                <a:lnTo>
                  <a:pt x="2102" y="2102"/>
                </a:lnTo>
                <a:lnTo>
                  <a:pt x="2102" y="0"/>
                </a:lnTo>
                <a:lnTo>
                  <a:pt x="0" y="0"/>
                </a:lnTo>
                <a:lnTo>
                  <a:pt x="0" y="2102"/>
                </a:lnTo>
                <a:close/>
                <a:moveTo>
                  <a:pt x="384" y="1629"/>
                </a:moveTo>
                <a:cubicBezTo>
                  <a:pt x="384" y="1672"/>
                  <a:pt x="373" y="1683"/>
                  <a:pt x="328" y="1684"/>
                </a:cubicBezTo>
                <a:lnTo>
                  <a:pt x="328" y="1715"/>
                </a:lnTo>
                <a:lnTo>
                  <a:pt x="534" y="1715"/>
                </a:lnTo>
                <a:lnTo>
                  <a:pt x="534" y="1684"/>
                </a:lnTo>
                <a:cubicBezTo>
                  <a:pt x="490" y="1683"/>
                  <a:pt x="479" y="1672"/>
                  <a:pt x="479" y="1629"/>
                </a:cubicBezTo>
                <a:lnTo>
                  <a:pt x="479" y="1284"/>
                </a:lnTo>
                <a:cubicBezTo>
                  <a:pt x="479" y="1241"/>
                  <a:pt x="490" y="1229"/>
                  <a:pt x="534" y="1229"/>
                </a:cubicBezTo>
                <a:lnTo>
                  <a:pt x="534" y="1198"/>
                </a:lnTo>
                <a:lnTo>
                  <a:pt x="328" y="1198"/>
                </a:lnTo>
                <a:lnTo>
                  <a:pt x="328" y="1229"/>
                </a:lnTo>
                <a:cubicBezTo>
                  <a:pt x="373" y="1229"/>
                  <a:pt x="384" y="1241"/>
                  <a:pt x="384" y="1284"/>
                </a:cubicBezTo>
                <a:lnTo>
                  <a:pt x="384" y="1629"/>
                </a:lnTo>
                <a:close/>
                <a:moveTo>
                  <a:pt x="1601" y="1715"/>
                </a:moveTo>
                <a:lnTo>
                  <a:pt x="1741" y="1284"/>
                </a:lnTo>
                <a:cubicBezTo>
                  <a:pt x="1755" y="1240"/>
                  <a:pt x="1767" y="1232"/>
                  <a:pt x="1800" y="1228"/>
                </a:cubicBezTo>
                <a:lnTo>
                  <a:pt x="1800" y="1198"/>
                </a:lnTo>
                <a:lnTo>
                  <a:pt x="1637" y="1198"/>
                </a:lnTo>
                <a:lnTo>
                  <a:pt x="1637" y="1228"/>
                </a:lnTo>
                <a:cubicBezTo>
                  <a:pt x="1671" y="1229"/>
                  <a:pt x="1686" y="1236"/>
                  <a:pt x="1686" y="1256"/>
                </a:cubicBezTo>
                <a:cubicBezTo>
                  <a:pt x="1686" y="1263"/>
                  <a:pt x="1684" y="1269"/>
                  <a:pt x="1682" y="1277"/>
                </a:cubicBezTo>
                <a:lnTo>
                  <a:pt x="1612" y="1511"/>
                </a:lnTo>
                <a:cubicBezTo>
                  <a:pt x="1598" y="1555"/>
                  <a:pt x="1586" y="1608"/>
                  <a:pt x="1581" y="1631"/>
                </a:cubicBezTo>
                <a:lnTo>
                  <a:pt x="1577" y="1631"/>
                </a:lnTo>
                <a:cubicBezTo>
                  <a:pt x="1571" y="1603"/>
                  <a:pt x="1559" y="1549"/>
                  <a:pt x="1548" y="1512"/>
                </a:cubicBezTo>
                <a:lnTo>
                  <a:pt x="1477" y="1277"/>
                </a:lnTo>
                <a:cubicBezTo>
                  <a:pt x="1475" y="1270"/>
                  <a:pt x="1474" y="1263"/>
                  <a:pt x="1474" y="1258"/>
                </a:cubicBezTo>
                <a:cubicBezTo>
                  <a:pt x="1474" y="1238"/>
                  <a:pt x="1488" y="1229"/>
                  <a:pt x="1521" y="1228"/>
                </a:cubicBezTo>
                <a:lnTo>
                  <a:pt x="1521" y="1198"/>
                </a:lnTo>
                <a:lnTo>
                  <a:pt x="1320" y="1198"/>
                </a:lnTo>
                <a:lnTo>
                  <a:pt x="1320" y="1228"/>
                </a:lnTo>
                <a:cubicBezTo>
                  <a:pt x="1353" y="1232"/>
                  <a:pt x="1362" y="1244"/>
                  <a:pt x="1376" y="1284"/>
                </a:cubicBezTo>
                <a:lnTo>
                  <a:pt x="1518" y="1715"/>
                </a:lnTo>
                <a:lnTo>
                  <a:pt x="1601" y="1715"/>
                </a:lnTo>
                <a:close/>
                <a:moveTo>
                  <a:pt x="1266" y="1330"/>
                </a:moveTo>
                <a:cubicBezTo>
                  <a:pt x="1266" y="1241"/>
                  <a:pt x="1205" y="1198"/>
                  <a:pt x="1086" y="1198"/>
                </a:cubicBezTo>
                <a:lnTo>
                  <a:pt x="869" y="1198"/>
                </a:lnTo>
                <a:lnTo>
                  <a:pt x="869" y="1229"/>
                </a:lnTo>
                <a:cubicBezTo>
                  <a:pt x="914" y="1229"/>
                  <a:pt x="924" y="1241"/>
                  <a:pt x="924" y="1284"/>
                </a:cubicBezTo>
                <a:lnTo>
                  <a:pt x="924" y="1629"/>
                </a:lnTo>
                <a:cubicBezTo>
                  <a:pt x="924" y="1672"/>
                  <a:pt x="914" y="1683"/>
                  <a:pt x="869" y="1684"/>
                </a:cubicBezTo>
                <a:lnTo>
                  <a:pt x="869" y="1715"/>
                </a:lnTo>
                <a:lnTo>
                  <a:pt x="1112" y="1715"/>
                </a:lnTo>
                <a:cubicBezTo>
                  <a:pt x="1221" y="1715"/>
                  <a:pt x="1290" y="1670"/>
                  <a:pt x="1290" y="1577"/>
                </a:cubicBezTo>
                <a:cubicBezTo>
                  <a:pt x="1290" y="1508"/>
                  <a:pt x="1250" y="1457"/>
                  <a:pt x="1164" y="1446"/>
                </a:cubicBezTo>
                <a:lnTo>
                  <a:pt x="1164" y="1443"/>
                </a:lnTo>
                <a:cubicBezTo>
                  <a:pt x="1232" y="1428"/>
                  <a:pt x="1266" y="1392"/>
                  <a:pt x="1266" y="1330"/>
                </a:cubicBezTo>
                <a:close/>
                <a:moveTo>
                  <a:pt x="1021" y="1471"/>
                </a:moveTo>
                <a:lnTo>
                  <a:pt x="1090" y="1471"/>
                </a:lnTo>
                <a:cubicBezTo>
                  <a:pt x="1166" y="1471"/>
                  <a:pt x="1190" y="1499"/>
                  <a:pt x="1190" y="1570"/>
                </a:cubicBezTo>
                <a:cubicBezTo>
                  <a:pt x="1190" y="1644"/>
                  <a:pt x="1166" y="1671"/>
                  <a:pt x="1096" y="1671"/>
                </a:cubicBezTo>
                <a:lnTo>
                  <a:pt x="1021" y="1671"/>
                </a:lnTo>
                <a:lnTo>
                  <a:pt x="1021" y="1471"/>
                </a:lnTo>
                <a:close/>
                <a:moveTo>
                  <a:pt x="1167" y="1336"/>
                </a:moveTo>
                <a:cubicBezTo>
                  <a:pt x="1167" y="1402"/>
                  <a:pt x="1146" y="1427"/>
                  <a:pt x="1080" y="1427"/>
                </a:cubicBezTo>
                <a:lnTo>
                  <a:pt x="1021" y="1427"/>
                </a:lnTo>
                <a:lnTo>
                  <a:pt x="1021" y="1243"/>
                </a:lnTo>
                <a:lnTo>
                  <a:pt x="1077" y="1243"/>
                </a:lnTo>
                <a:cubicBezTo>
                  <a:pt x="1143" y="1243"/>
                  <a:pt x="1167" y="1267"/>
                  <a:pt x="1167" y="1336"/>
                </a:cubicBezTo>
                <a:close/>
                <a:moveTo>
                  <a:pt x="682" y="1291"/>
                </a:moveTo>
                <a:cubicBezTo>
                  <a:pt x="721" y="1247"/>
                  <a:pt x="738" y="1232"/>
                  <a:pt x="771" y="1228"/>
                </a:cubicBezTo>
                <a:lnTo>
                  <a:pt x="771" y="1198"/>
                </a:lnTo>
                <a:lnTo>
                  <a:pt x="608" y="1198"/>
                </a:lnTo>
                <a:lnTo>
                  <a:pt x="608" y="1228"/>
                </a:lnTo>
                <a:cubicBezTo>
                  <a:pt x="632" y="1229"/>
                  <a:pt x="644" y="1236"/>
                  <a:pt x="644" y="1250"/>
                </a:cubicBezTo>
                <a:cubicBezTo>
                  <a:pt x="644" y="1256"/>
                  <a:pt x="641" y="1265"/>
                  <a:pt x="631" y="1277"/>
                </a:cubicBezTo>
                <a:lnTo>
                  <a:pt x="491" y="1451"/>
                </a:lnTo>
                <a:lnTo>
                  <a:pt x="653" y="1715"/>
                </a:lnTo>
                <a:lnTo>
                  <a:pt x="786" y="1715"/>
                </a:lnTo>
                <a:lnTo>
                  <a:pt x="786" y="1684"/>
                </a:lnTo>
                <a:cubicBezTo>
                  <a:pt x="751" y="1682"/>
                  <a:pt x="739" y="1675"/>
                  <a:pt x="721" y="1647"/>
                </a:cubicBezTo>
                <a:lnTo>
                  <a:pt x="576" y="1416"/>
                </a:lnTo>
                <a:lnTo>
                  <a:pt x="682" y="1291"/>
                </a:lnTo>
                <a:close/>
              </a:path>
            </a:pathLst>
          </a:custGeom>
          <a:solidFill>
            <a:srgbClr val="C3005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cxnSp>
        <p:nvCxnSpPr>
          <p:cNvPr id="8" name="Linie">
            <a:extLst>
              <a:ext uri="{FF2B5EF4-FFF2-40B4-BE49-F238E27FC236}">
                <a16:creationId xmlns:a16="http://schemas.microsoft.com/office/drawing/2014/main" id="{0EFF2C6B-0CCD-4DE5-BB9A-7DB01B0B8C2C}"/>
              </a:ext>
            </a:extLst>
          </p:cNvPr>
          <p:cNvCxnSpPr>
            <a:cxnSpLocks/>
          </p:cNvCxnSpPr>
          <p:nvPr/>
        </p:nvCxnSpPr>
        <p:spPr>
          <a:xfrm>
            <a:off x="216000" y="6102000"/>
            <a:ext cx="117612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12BE506-F27F-4BFB-9C3E-DABA4F3D6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790578"/>
            <a:ext cx="10728324" cy="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 einzeilig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F77E1C3-96FA-4FCE-BCAC-9A54A0CF14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674" y="1449389"/>
            <a:ext cx="10728325" cy="430846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Überschrift auf erster Ebene // für Text und Aufzählung &gt;&gt; Menü &gt; Start &gt; Absatz &gt; </a:t>
            </a:r>
            <a:r>
              <a:rPr lang="de-DE" dirty="0" smtClean="0"/>
              <a:t>Listenebene </a:t>
            </a:r>
            <a:r>
              <a:rPr lang="de-DE" dirty="0"/>
              <a:t>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B5A0F8-72B0-431F-91F8-5E603B325D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1836" y="6441850"/>
            <a:ext cx="9435600" cy="16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>
              <a:lnSpc>
                <a:spcPts val="1300"/>
              </a:lnSpc>
              <a:spcBef>
                <a:spcPts val="0"/>
              </a:spcBef>
              <a:buFont typeface="+mj-lt"/>
              <a:buNone/>
              <a:defRPr sz="1100" b="0" cap="all" baseline="0">
                <a:solidFill>
                  <a:schemeClr val="accent1"/>
                </a:solidFill>
                <a:latin typeface="+mn-lt"/>
              </a:defRPr>
            </a:lvl1pPr>
            <a:lvl2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2pPr>
            <a:lvl3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3pPr>
            <a:lvl4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4pPr>
            <a:lvl5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5pPr>
            <a:lvl6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6pPr>
            <a:lvl7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7pPr>
            <a:lvl8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8pPr>
            <a:lvl9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9pPr>
          </a:lstStyle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A2B3F3-26F7-42D5-BFD7-F22E8467BA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1836" y="6281760"/>
            <a:ext cx="9435600" cy="16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>
              <a:lnSpc>
                <a:spcPts val="1300"/>
              </a:lnSpc>
              <a:spcBef>
                <a:spcPts val="0"/>
              </a:spcBef>
              <a:buFont typeface="+mj-lt"/>
              <a:buNone/>
              <a:defRPr sz="1100" b="1" cap="all" baseline="0">
                <a:solidFill>
                  <a:schemeClr val="accent1"/>
                </a:solidFill>
                <a:latin typeface="+mn-lt"/>
              </a:defRPr>
            </a:lvl1pPr>
            <a:lvl2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2pPr>
            <a:lvl3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3pPr>
            <a:lvl4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4pPr>
            <a:lvl5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5pPr>
            <a:lvl6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6pPr>
            <a:lvl7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7pPr>
            <a:lvl8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8pPr>
            <a:lvl9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9pPr>
          </a:lstStyle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3291002-07B2-44AD-935E-C8424D0A5D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7200" y="6281760"/>
            <a:ext cx="1080000" cy="16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lnSpc>
                <a:spcPts val="1300"/>
              </a:lnSpc>
              <a:spcBef>
                <a:spcPts val="0"/>
              </a:spcBef>
              <a:buFont typeface="+mj-lt"/>
              <a:buNone/>
              <a:defRPr sz="1100" b="0" cap="all" baseline="0">
                <a:solidFill>
                  <a:schemeClr val="accent1"/>
                </a:solidFill>
                <a:latin typeface="+mn-lt"/>
              </a:defRPr>
            </a:lvl1pPr>
            <a:lvl2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2pPr>
            <a:lvl3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3pPr>
            <a:lvl4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4pPr>
            <a:lvl5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5pPr>
            <a:lvl6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6pPr>
            <a:lvl7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7pPr>
            <a:lvl8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8pPr>
            <a:lvl9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9pPr>
          </a:lstStyle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‹Nr.›</a:t>
            </a:fld>
            <a:endParaRPr lang="de-DE" sz="1050" dirty="0"/>
          </a:p>
        </p:txBody>
      </p:sp>
      <p:grpSp>
        <p:nvGrpSpPr>
          <p:cNvPr id="19" name="Regieanweisungen"/>
          <p:cNvGrpSpPr/>
          <p:nvPr/>
        </p:nvGrpSpPr>
        <p:grpSpPr>
          <a:xfrm>
            <a:off x="-2772000" y="-684000"/>
            <a:ext cx="17748000" cy="8064000"/>
            <a:chOff x="-2772000" y="-684000"/>
            <a:chExt cx="17748000" cy="8064000"/>
          </a:xfrm>
        </p:grpSpPr>
        <p:grpSp>
          <p:nvGrpSpPr>
            <p:cNvPr id="10" name="Listenebenen">
              <a:extLst>
                <a:ext uri="{FF2B5EF4-FFF2-40B4-BE49-F238E27FC236}">
                  <a16:creationId xmlns:a16="http://schemas.microsoft.com/office/drawing/2014/main" id="{621191B8-E656-49C2-A2C4-78BC1F5F5D8F}"/>
                </a:ext>
              </a:extLst>
            </p:cNvPr>
            <p:cNvGrpSpPr/>
            <p:nvPr userDrawn="1"/>
          </p:nvGrpSpPr>
          <p:grpSpPr>
            <a:xfrm>
              <a:off x="-2772000" y="1449387"/>
              <a:ext cx="2628000" cy="2042615"/>
              <a:chOff x="-1590588" y="1383862"/>
              <a:chExt cx="1831793" cy="761497"/>
            </a:xfrm>
          </p:grpSpPr>
          <p:sp>
            <p:nvSpPr>
              <p:cNvPr id="14" name="Text // Listenebene erhöhen">
                <a:extLst>
                  <a:ext uri="{FF2B5EF4-FFF2-40B4-BE49-F238E27FC236}">
                    <a16:creationId xmlns:a16="http://schemas.microsoft.com/office/drawing/2014/main" id="{DAB08ACD-1F05-4102-BB96-FCD2C3544D79}"/>
                  </a:ext>
                </a:extLst>
              </p:cNvPr>
              <p:cNvSpPr txBox="1"/>
              <p:nvPr userDrawn="1"/>
            </p:nvSpPr>
            <p:spPr>
              <a:xfrm>
                <a:off x="-1289471" y="1809834"/>
                <a:ext cx="853164" cy="13421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35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709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063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417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1771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126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48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483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5" name="Text // Listenebene verringern">
                <a:extLst>
                  <a:ext uri="{FF2B5EF4-FFF2-40B4-BE49-F238E27FC236}">
                    <a16:creationId xmlns:a16="http://schemas.microsoft.com/office/drawing/2014/main" id="{94BD0034-9F6A-47F5-9D3B-E1838658C96B}"/>
                  </a:ext>
                </a:extLst>
              </p:cNvPr>
              <p:cNvSpPr txBox="1"/>
              <p:nvPr userDrawn="1"/>
            </p:nvSpPr>
            <p:spPr>
              <a:xfrm>
                <a:off x="-1289471" y="2011149"/>
                <a:ext cx="853164" cy="13421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35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709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063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417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1771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126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48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483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16" name="Listenebenen">
                <a:extLst>
                  <a:ext uri="{FF2B5EF4-FFF2-40B4-BE49-F238E27FC236}">
                    <a16:creationId xmlns:a16="http://schemas.microsoft.com/office/drawing/2014/main" id="{C1750384-6105-4301-908C-B2EB3D281715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-1590588" y="1383862"/>
                <a:ext cx="1831793" cy="402629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35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709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063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417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1771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126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48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483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0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0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im Menü über: </a:t>
                </a:r>
                <a:br>
                  <a:rPr lang="de-DE" sz="1600" b="0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</a:b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17" name="Bild // Listenebene verringern">
                <a:extLst>
                  <a:ext uri="{FF2B5EF4-FFF2-40B4-BE49-F238E27FC236}">
                    <a16:creationId xmlns:a16="http://schemas.microsoft.com/office/drawing/2014/main" id="{4FDADF39-38E0-4662-BF43-0959D08637D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8"/>
              <a:stretch>
                <a:fillRect/>
              </a:stretch>
            </p:blipFill>
            <p:spPr>
              <a:xfrm>
                <a:off x="-300806" y="2011149"/>
                <a:ext cx="542011" cy="13421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8" name="Bild // Listenebene erhöhen">
                <a:extLst>
                  <a:ext uri="{FF2B5EF4-FFF2-40B4-BE49-F238E27FC236}">
                    <a16:creationId xmlns:a16="http://schemas.microsoft.com/office/drawing/2014/main" id="{38A0D888-3691-4D61-B87F-2116AE5ED076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9"/>
              <a:stretch>
                <a:fillRect/>
              </a:stretch>
            </p:blipFill>
            <p:spPr>
              <a:xfrm>
                <a:off x="-300806" y="1809834"/>
                <a:ext cx="542011" cy="13421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1" name="Hilfslinien">
              <a:extLst>
                <a:ext uri="{FF2B5EF4-FFF2-40B4-BE49-F238E27FC236}">
                  <a16:creationId xmlns:a16="http://schemas.microsoft.com/office/drawing/2014/main" id="{69A25A78-C7BA-4531-A577-BECC94CE3A00}"/>
                </a:ext>
              </a:extLst>
            </p:cNvPr>
            <p:cNvSpPr txBox="1"/>
            <p:nvPr userDrawn="1"/>
          </p:nvSpPr>
          <p:spPr>
            <a:xfrm rot="10800000" flipH="1" flipV="1">
              <a:off x="731838" y="-684000"/>
              <a:ext cx="10728325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Menü: </a:t>
              </a:r>
            </a:p>
            <a:p>
              <a:pPr marL="0" marR="0" lvl="0" indent="0" algn="ctr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</p:txBody>
        </p:sp>
        <p:sp>
          <p:nvSpPr>
            <p:cNvPr id="12" name="Zurücksetzen">
              <a:extLst>
                <a:ext uri="{FF2B5EF4-FFF2-40B4-BE49-F238E27FC236}">
                  <a16:creationId xmlns:a16="http://schemas.microsoft.com/office/drawing/2014/main" id="{B73AFC4D-6B0A-4156-9AE4-E2167CE9728C}"/>
                </a:ext>
              </a:extLst>
            </p:cNvPr>
            <p:cNvSpPr txBox="1"/>
            <p:nvPr userDrawn="1"/>
          </p:nvSpPr>
          <p:spPr>
            <a:xfrm rot="10800000" flipH="1" flipV="1">
              <a:off x="12348000" y="0"/>
              <a:ext cx="2628000" cy="790575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bringen über Menü: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1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13" name="Layoutwechsel">
              <a:extLst>
                <a:ext uri="{FF2B5EF4-FFF2-40B4-BE49-F238E27FC236}">
                  <a16:creationId xmlns:a16="http://schemas.microsoft.com/office/drawing/2014/main" id="{558A2C68-AC8D-4D15-A369-05C5BB3A3598}"/>
                </a:ext>
              </a:extLst>
            </p:cNvPr>
            <p:cNvSpPr txBox="1"/>
            <p:nvPr userDrawn="1"/>
          </p:nvSpPr>
          <p:spPr>
            <a:xfrm rot="10800000" flipH="1" flipV="1">
              <a:off x="12348000" y="1449388"/>
              <a:ext cx="2628000" cy="792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Wechsel des Folienlayouts </a:t>
              </a:r>
              <a:b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</a:b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600" b="1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Start &gt; Folien &gt; Layout</a:t>
              </a:r>
            </a:p>
          </p:txBody>
        </p:sp>
        <p:sp>
          <p:nvSpPr>
            <p:cNvPr id="20" name="Fußzeile"/>
            <p:cNvSpPr txBox="1"/>
            <p:nvPr userDrawn="1"/>
          </p:nvSpPr>
          <p:spPr>
            <a:xfrm rot="10800000" flipH="1" flipV="1">
              <a:off x="731838" y="7020000"/>
              <a:ext cx="107283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6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6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0705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62" r:id="rId5"/>
    <p:sldLayoutId id="2147483663" r:id="rId6"/>
  </p:sldLayoutIdLst>
  <p:timing>
    <p:tnLst>
      <p:par>
        <p:cTn id="1" dur="indefinite" restart="never" nodeType="tmRoot"/>
      </p:par>
    </p:tnLst>
  </p:timing>
  <p:hf hdr="0"/>
  <p:txStyles>
    <p:titleStyle>
      <a:lvl1pPr marL="0" indent="0" algn="l" defTabSz="914400" rtl="0" eaLnBrk="1" latinLnBrk="0" hangingPunct="1">
        <a:lnSpc>
          <a:spcPct val="89000"/>
        </a:lnSpc>
        <a:spcBef>
          <a:spcPts val="0"/>
        </a:spcBef>
        <a:buFont typeface="+mj-lt"/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5000"/>
        </a:lnSpc>
        <a:spcBef>
          <a:spcPts val="2400"/>
        </a:spcBef>
        <a:buFont typeface="+mj-lt"/>
        <a:buNone/>
        <a:defRPr sz="21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5000"/>
        </a:lnSpc>
        <a:spcBef>
          <a:spcPts val="0"/>
        </a:spcBef>
        <a:buFont typeface="+mj-lt"/>
        <a:buNone/>
        <a:defRPr sz="2100" b="0" kern="1200">
          <a:solidFill>
            <a:schemeClr val="accent1"/>
          </a:solidFill>
          <a:latin typeface="+mn-lt"/>
          <a:ea typeface="+mn-ea"/>
          <a:cs typeface="+mn-cs"/>
        </a:defRPr>
      </a:lvl2pPr>
      <a:lvl3pPr marL="216000" indent="-216000" algn="l" defTabSz="914400" rtl="0" eaLnBrk="1" latinLnBrk="0" hangingPunct="1">
        <a:lnSpc>
          <a:spcPct val="95000"/>
        </a:lnSpc>
        <a:spcBef>
          <a:spcPts val="0"/>
        </a:spcBef>
        <a:buClr>
          <a:schemeClr val="accent2"/>
        </a:buClr>
        <a:buFont typeface="Calibri" panose="020F0502020204030204" pitchFamily="34" charset="0"/>
        <a:buChar char="›"/>
        <a:defRPr sz="2100" b="0" kern="1200">
          <a:solidFill>
            <a:schemeClr val="accent1"/>
          </a:solidFill>
          <a:latin typeface="+mn-lt"/>
          <a:ea typeface="+mn-ea"/>
          <a:cs typeface="+mn-cs"/>
        </a:defRPr>
      </a:lvl3pPr>
      <a:lvl4pPr marL="432000" indent="-216000" algn="l" defTabSz="914400" rtl="0" eaLnBrk="1" latinLnBrk="0" hangingPunct="1">
        <a:lnSpc>
          <a:spcPct val="95000"/>
        </a:lnSpc>
        <a:spcBef>
          <a:spcPts val="0"/>
        </a:spcBef>
        <a:buClr>
          <a:schemeClr val="accent1"/>
        </a:buClr>
        <a:buFont typeface="Calibri" panose="020F0502020204030204" pitchFamily="34" charset="0"/>
        <a:buChar char="›"/>
        <a:defRPr sz="2100" b="0" kern="1200">
          <a:solidFill>
            <a:schemeClr val="accent1"/>
          </a:solidFill>
          <a:latin typeface="+mn-lt"/>
          <a:ea typeface="+mn-ea"/>
          <a:cs typeface="+mn-cs"/>
        </a:defRPr>
      </a:lvl4pPr>
      <a:lvl5pPr marL="684000" indent="-180000" algn="l" defTabSz="914400" rtl="0" eaLnBrk="1" latinLnBrk="0" hangingPunct="1">
        <a:lnSpc>
          <a:spcPct val="95000"/>
        </a:lnSpc>
        <a:spcBef>
          <a:spcPts val="0"/>
        </a:spcBef>
        <a:buClr>
          <a:schemeClr val="accent2"/>
        </a:buClr>
        <a:buSzPct val="90000"/>
        <a:buFont typeface="Calibri" panose="020F0502020204030204" pitchFamily="34" charset="0"/>
        <a:buChar char="▪"/>
        <a:defRPr sz="1800" b="0" kern="1200">
          <a:solidFill>
            <a:schemeClr val="accent1"/>
          </a:solidFill>
          <a:latin typeface="+mn-lt"/>
          <a:ea typeface="+mn-ea"/>
          <a:cs typeface="+mn-cs"/>
        </a:defRPr>
      </a:lvl5pPr>
      <a:lvl6pPr marL="900000" indent="-180000" algn="l" defTabSz="914400" rtl="0" eaLnBrk="1" latinLnBrk="0" hangingPunct="1">
        <a:lnSpc>
          <a:spcPct val="95000"/>
        </a:lnSpc>
        <a:spcBef>
          <a:spcPts val="0"/>
        </a:spcBef>
        <a:buClr>
          <a:schemeClr val="accent1"/>
        </a:buClr>
        <a:buSzPct val="90000"/>
        <a:buFont typeface="Calibri" pitchFamily="34" charset="0"/>
        <a:buChar char="▪"/>
        <a:defRPr sz="1800" b="0" kern="1200">
          <a:solidFill>
            <a:schemeClr val="accent1"/>
          </a:solidFill>
          <a:latin typeface="+mn-lt"/>
          <a:ea typeface="+mn-ea"/>
          <a:cs typeface="+mn-cs"/>
        </a:defRPr>
      </a:lvl6pPr>
      <a:lvl7pPr marL="900000" indent="-180000" algn="l" defTabSz="914400" rtl="0" eaLnBrk="1" latinLnBrk="0" hangingPunct="1">
        <a:lnSpc>
          <a:spcPct val="95000"/>
        </a:lnSpc>
        <a:spcBef>
          <a:spcPts val="0"/>
        </a:spcBef>
        <a:buClr>
          <a:schemeClr val="accent1"/>
        </a:buClr>
        <a:buFont typeface="Calibri" pitchFamily="34" charset="0"/>
        <a:buChar char="▪"/>
        <a:defRPr sz="1800" b="0" kern="1200">
          <a:solidFill>
            <a:schemeClr val="accent1"/>
          </a:solidFill>
          <a:latin typeface="+mn-lt"/>
          <a:ea typeface="+mn-ea"/>
          <a:cs typeface="+mn-cs"/>
        </a:defRPr>
      </a:lvl7pPr>
      <a:lvl8pPr marL="900000" indent="-180000" algn="l" defTabSz="914400" rtl="0" eaLnBrk="1" latinLnBrk="0" hangingPunct="1">
        <a:lnSpc>
          <a:spcPct val="95000"/>
        </a:lnSpc>
        <a:spcBef>
          <a:spcPts val="0"/>
        </a:spcBef>
        <a:buClr>
          <a:schemeClr val="accent1"/>
        </a:buClr>
        <a:buFont typeface="Calibri" pitchFamily="34" charset="0"/>
        <a:buChar char="▪"/>
        <a:defRPr sz="1800" b="0" kern="1200">
          <a:solidFill>
            <a:schemeClr val="accent1"/>
          </a:solidFill>
          <a:latin typeface="+mn-lt"/>
          <a:ea typeface="+mn-ea"/>
          <a:cs typeface="+mn-cs"/>
        </a:defRPr>
      </a:lvl8pPr>
      <a:lvl9pPr marL="900000" indent="-180000" algn="l" defTabSz="914400" rtl="0" eaLnBrk="1" latinLnBrk="0" hangingPunct="1">
        <a:lnSpc>
          <a:spcPct val="95000"/>
        </a:lnSpc>
        <a:spcBef>
          <a:spcPts val="0"/>
        </a:spcBef>
        <a:buClr>
          <a:schemeClr val="accent1"/>
        </a:buClr>
        <a:buFont typeface="Calibri" pitchFamily="34" charset="0"/>
        <a:buChar char="▪"/>
        <a:defRPr sz="1800" b="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61" userDrawn="1">
          <p15:clr>
            <a:srgbClr val="F26B43"/>
          </p15:clr>
        </p15:guide>
        <p15:guide id="2" pos="7219" userDrawn="1">
          <p15:clr>
            <a:srgbClr val="F26B43"/>
          </p15:clr>
        </p15:guide>
        <p15:guide id="3" orient="horz" pos="498" userDrawn="1">
          <p15:clr>
            <a:srgbClr val="F26B43"/>
          </p15:clr>
        </p15:guide>
        <p15:guide id="4" orient="horz" pos="913" userDrawn="1">
          <p15:clr>
            <a:srgbClr val="F26B43"/>
          </p15:clr>
        </p15:guide>
        <p15:guide id="5" orient="horz" pos="362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R4IkC12SQAk&amp;t=108s" TargetMode="External"/><Relationship Id="rId7" Type="http://schemas.openxmlformats.org/officeDocument/2006/relationships/hyperlink" Target="https://www.youtube.com/watch?v=S2Sw8r6J_RM" TargetMode="External"/><Relationship Id="rId2" Type="http://schemas.openxmlformats.org/officeDocument/2006/relationships/hyperlink" Target="http://www.youtube.com/watch?v=BPPoDkh7QU4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youtube.com/watch?v=F7VldasBQ_w&amp;t=52s" TargetMode="External"/><Relationship Id="rId5" Type="http://schemas.openxmlformats.org/officeDocument/2006/relationships/hyperlink" Target="http://www.youtube.com/watch?v=K-aOMC2i0iE" TargetMode="External"/><Relationship Id="rId4" Type="http://schemas.openxmlformats.org/officeDocument/2006/relationships/hyperlink" Target="http://www.youtube.com/watch?v=crBWmh3Z4J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3301748"/>
            <a:ext cx="8579838" cy="1620000"/>
          </a:xfrm>
        </p:spPr>
        <p:txBody>
          <a:bodyPr/>
          <a:lstStyle/>
          <a:p>
            <a:r>
              <a:rPr lang="de-DE" altLang="de-DE" dirty="0" smtClean="0"/>
              <a:t>Arzt-Patienten-Kommunikation: </a:t>
            </a:r>
            <a:r>
              <a:rPr lang="de-DE" altLang="de-DE" dirty="0"/>
              <a:t/>
            </a:r>
            <a:br>
              <a:rPr lang="de-DE" altLang="de-DE" dirty="0"/>
            </a:br>
            <a:r>
              <a:rPr lang="de-DE" altLang="de-DE" dirty="0"/>
              <a:t>Fallbeispiele für </a:t>
            </a:r>
            <a:r>
              <a:rPr lang="de-DE" altLang="de-DE" dirty="0" smtClean="0"/>
              <a:t>Simulationsübungen</a:t>
            </a:r>
            <a:br>
              <a:rPr lang="de-DE" altLang="de-DE" dirty="0" smtClean="0"/>
            </a:br>
            <a:r>
              <a:rPr lang="de-DE" b="0" dirty="0" smtClean="0">
                <a:solidFill>
                  <a:srgbClr val="385C6B"/>
                </a:solidFill>
                <a:ea typeface="+mn-ea"/>
                <a:cs typeface="+mn-cs"/>
              </a:rPr>
              <a:t>handbuch qualitätszirkel</a:t>
            </a:r>
            <a:br>
              <a:rPr lang="de-DE" b="0" dirty="0" smtClean="0">
                <a:solidFill>
                  <a:srgbClr val="385C6B"/>
                </a:solidFill>
                <a:ea typeface="+mn-ea"/>
                <a:cs typeface="+mn-cs"/>
              </a:rPr>
            </a:br>
            <a:r>
              <a:rPr lang="de-DE" b="0" dirty="0" smtClean="0">
                <a:solidFill>
                  <a:srgbClr val="385C6B"/>
                </a:solidFill>
                <a:ea typeface="+mn-ea"/>
                <a:cs typeface="+mn-cs"/>
              </a:rPr>
              <a:t>modul für moderierende</a:t>
            </a:r>
            <a:br>
              <a:rPr lang="de-DE" b="0" dirty="0" smtClean="0">
                <a:solidFill>
                  <a:srgbClr val="385C6B"/>
                </a:solidFill>
                <a:ea typeface="+mn-ea"/>
                <a:cs typeface="+mn-cs"/>
              </a:rPr>
            </a:br>
            <a:r>
              <a:rPr lang="de-DE" b="0" dirty="0" smtClean="0">
                <a:solidFill>
                  <a:srgbClr val="385C6B"/>
                </a:solidFill>
                <a:ea typeface="+mn-ea"/>
                <a:cs typeface="+mn-cs"/>
              </a:rPr>
              <a:t>Januar 2021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26350" y="6195559"/>
            <a:ext cx="8579838" cy="504000"/>
          </a:xfrm>
        </p:spPr>
        <p:txBody>
          <a:bodyPr/>
          <a:lstStyle/>
          <a:p>
            <a:endParaRPr lang="de-DE" altLang="de-DE" sz="2000" dirty="0" smtClean="0"/>
          </a:p>
          <a:p>
            <a:r>
              <a:rPr lang="de-DE" altLang="de-DE" dirty="0"/>
              <a:t>Dr. Stephan Gotsmich, Dr. Christoph </a:t>
            </a:r>
            <a:r>
              <a:rPr lang="de-DE" altLang="de-DE" dirty="0" smtClean="0"/>
              <a:t>Männel</a:t>
            </a:r>
            <a:br>
              <a:rPr lang="de-DE" altLang="de-DE" dirty="0" smtClean="0"/>
            </a:br>
            <a:endParaRPr lang="de-DE" altLang="de-DE" dirty="0"/>
          </a:p>
          <a:p>
            <a:r>
              <a:rPr lang="de-DE" altLang="de-DE" dirty="0" smtClean="0"/>
              <a:t>© kassenärztliche bundesvereinigung</a:t>
            </a:r>
            <a:endParaRPr lang="de-DE" altLang="de-DE" dirty="0"/>
          </a:p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540770" y="7212267"/>
            <a:ext cx="9435600" cy="162000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22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Der 3. Patient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10</a:t>
            </a:fld>
            <a:endParaRPr lang="de-DE" sz="105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52122" y="1418397"/>
            <a:ext cx="10880235" cy="417277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2400"/>
              </a:spcBef>
              <a:buFont typeface="+mj-lt"/>
              <a:buNone/>
              <a:defRPr sz="21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buFont typeface="+mj-lt"/>
              <a:buNone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684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90000"/>
              <a:buFont typeface="Calibri" panose="020F0502020204030204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SzPct val="90000"/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Font typeface="Wingdings" pitchFamily="2" charset="2"/>
              <a:buNone/>
            </a:pPr>
            <a:r>
              <a:rPr lang="de-DE" altLang="en-US" b="0" dirty="0" smtClean="0"/>
              <a:t>Tochter </a:t>
            </a:r>
            <a:r>
              <a:rPr lang="de-DE" altLang="en-US" b="0" dirty="0" smtClean="0"/>
              <a:t>(T) eines 73-jährigen Patienten macht sich Sorgen um ihren </a:t>
            </a:r>
            <a:r>
              <a:rPr lang="de-DE" altLang="en-US" b="0" dirty="0" smtClean="0"/>
              <a:t>Vater:</a:t>
            </a:r>
            <a:endParaRPr lang="de-DE" altLang="en-US" b="0" dirty="0" smtClean="0"/>
          </a:p>
          <a:p>
            <a:pPr marL="354013" indent="-354013">
              <a:spcBef>
                <a:spcPts val="1800"/>
              </a:spcBef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b="0" dirty="0" smtClean="0">
                <a:solidFill>
                  <a:schemeClr val="accent2"/>
                </a:solidFill>
              </a:rPr>
              <a:t>T: </a:t>
            </a:r>
            <a:r>
              <a:rPr lang="de-DE" altLang="en-US" b="0" dirty="0" smtClean="0"/>
              <a:t>	Mein Vater hat ständig Verstopfungen, geht nur einmal in der Woche auf Toilette. Ich mache mir Sorgen.</a:t>
            </a:r>
          </a:p>
          <a:p>
            <a:pPr marL="354013" indent="-354013">
              <a:spcBef>
                <a:spcPts val="1800"/>
              </a:spcBef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b="0" dirty="0" smtClean="0">
                <a:solidFill>
                  <a:schemeClr val="accent2"/>
                </a:solidFill>
              </a:rPr>
              <a:t>A: </a:t>
            </a:r>
            <a:r>
              <a:rPr lang="de-DE" altLang="en-US" b="0" dirty="0" smtClean="0"/>
              <a:t>	Das ist uns schon lange bekannt. Alle Untersuchungen, einschließlich Spiegelung, waren unauffällig, auch nach Kontrollen.</a:t>
            </a:r>
          </a:p>
          <a:p>
            <a:pPr marL="354013" indent="-354013">
              <a:spcBef>
                <a:spcPts val="1800"/>
              </a:spcBef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b="0" dirty="0" smtClean="0">
                <a:solidFill>
                  <a:schemeClr val="accent2"/>
                </a:solidFill>
              </a:rPr>
              <a:t>T: </a:t>
            </a:r>
            <a:r>
              <a:rPr lang="de-DE" altLang="en-US" b="0" dirty="0" smtClean="0"/>
              <a:t>	Das kann doch nicht sein. Ist es vielleicht etwas anderes? Womöglich Krebs? Machen Sie weitere Untersuchungen!</a:t>
            </a:r>
          </a:p>
          <a:p>
            <a:pPr marL="354013" indent="-354013">
              <a:spcBef>
                <a:spcPts val="1800"/>
              </a:spcBef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b="0" dirty="0" smtClean="0">
                <a:solidFill>
                  <a:schemeClr val="accent2"/>
                </a:solidFill>
              </a:rPr>
              <a:t>A: </a:t>
            </a:r>
            <a:r>
              <a:rPr lang="de-DE" altLang="en-US" b="0" dirty="0" smtClean="0"/>
              <a:t>	Ihr Vater wollte doch keine weiteren Untersuchungen.</a:t>
            </a:r>
          </a:p>
          <a:p>
            <a:pPr marL="354013" indent="-354013">
              <a:spcBef>
                <a:spcPts val="1800"/>
              </a:spcBef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b="0" dirty="0" smtClean="0">
                <a:solidFill>
                  <a:schemeClr val="accent2"/>
                </a:solidFill>
              </a:rPr>
              <a:t>T: </a:t>
            </a:r>
            <a:r>
              <a:rPr lang="de-DE" altLang="en-US" b="0" dirty="0" smtClean="0"/>
              <a:t>	Als Arzt müssen Sie die doch trotzdem veranlassen, auch wenn er nicht entmündigt ist. </a:t>
            </a:r>
          </a:p>
        </p:txBody>
      </p:sp>
    </p:spTree>
    <p:extLst>
      <p:ext uri="{BB962C8B-B14F-4D97-AF65-F5344CB8AC3E}">
        <p14:creationId xmlns:p14="http://schemas.microsoft.com/office/powerpoint/2010/main" val="182424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 smtClean="0"/>
              <a:t>Die </a:t>
            </a:r>
            <a:r>
              <a:rPr lang="de-DE" altLang="en-US" dirty="0"/>
              <a:t>depressive </a:t>
            </a:r>
            <a:r>
              <a:rPr lang="de-DE" altLang="en-US" dirty="0" smtClean="0"/>
              <a:t>Patientin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11</a:t>
            </a:fld>
            <a:endParaRPr lang="de-DE" sz="105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52121" y="1470078"/>
            <a:ext cx="9789584" cy="44544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2400"/>
              </a:spcBef>
              <a:buFont typeface="+mj-lt"/>
              <a:buNone/>
              <a:defRPr sz="21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buFont typeface="+mj-lt"/>
              <a:buNone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684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90000"/>
              <a:buFont typeface="Calibri" panose="020F0502020204030204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SzPct val="90000"/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Font typeface="Wingdings" pitchFamily="2" charset="2"/>
              <a:buNone/>
            </a:pPr>
            <a:r>
              <a:rPr lang="de-DE" altLang="en-US" b="0" dirty="0" smtClean="0"/>
              <a:t>21-jährige </a:t>
            </a:r>
            <a:r>
              <a:rPr lang="de-DE" altLang="en-US" b="0" dirty="0" smtClean="0"/>
              <a:t>Frau </a:t>
            </a:r>
            <a:r>
              <a:rPr lang="de-DE" altLang="en-US" b="0" dirty="0" smtClean="0"/>
              <a:t>nimmt stetig ab, hat Angst vor einem </a:t>
            </a:r>
            <a:r>
              <a:rPr lang="de-DE" altLang="en-US" b="0" dirty="0" smtClean="0"/>
              <a:t>Tumor:</a:t>
            </a:r>
            <a:endParaRPr lang="de-DE" altLang="en-US" b="0" dirty="0" smtClean="0"/>
          </a:p>
          <a:p>
            <a:pPr marL="354013" indent="-354013">
              <a:spcBef>
                <a:spcPts val="1800"/>
              </a:spcBef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b="0" dirty="0" smtClean="0">
                <a:solidFill>
                  <a:schemeClr val="accent2"/>
                </a:solidFill>
              </a:rPr>
              <a:t>P: </a:t>
            </a:r>
            <a:r>
              <a:rPr lang="de-DE" altLang="en-US" b="0" dirty="0" smtClean="0"/>
              <a:t>	Vor einem Jahr ist meine Mutter mit 67 Jahren an Bauchspeicheldrüsenkrebs verstorben. Ich glaube, ich hab‘ das auch.</a:t>
            </a:r>
          </a:p>
          <a:p>
            <a:pPr marL="354013" indent="-354013">
              <a:spcBef>
                <a:spcPts val="1800"/>
              </a:spcBef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b="0" dirty="0" smtClean="0">
                <a:solidFill>
                  <a:schemeClr val="accent2"/>
                </a:solidFill>
              </a:rPr>
              <a:t>A: </a:t>
            </a:r>
            <a:r>
              <a:rPr lang="de-DE" altLang="en-US" b="0" dirty="0" smtClean="0"/>
              <a:t>	Sie sind doch viel zu jung.</a:t>
            </a:r>
          </a:p>
          <a:p>
            <a:pPr marL="354013" indent="-354013">
              <a:spcBef>
                <a:spcPts val="1800"/>
              </a:spcBef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b="0" dirty="0" smtClean="0">
                <a:solidFill>
                  <a:schemeClr val="accent2"/>
                </a:solidFill>
              </a:rPr>
              <a:t>P: </a:t>
            </a:r>
            <a:r>
              <a:rPr lang="de-DE" altLang="en-US" b="0" dirty="0" smtClean="0"/>
              <a:t>	Machen wir doch eine Generaluntersuchung, am besten ein MRT. </a:t>
            </a:r>
          </a:p>
          <a:p>
            <a:pPr marL="354013" indent="-354013">
              <a:spcBef>
                <a:spcPts val="1800"/>
              </a:spcBef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b="0" dirty="0" smtClean="0">
                <a:solidFill>
                  <a:schemeClr val="accent2"/>
                </a:solidFill>
              </a:rPr>
              <a:t>A: </a:t>
            </a:r>
            <a:r>
              <a:rPr lang="de-DE" altLang="en-US" b="0" dirty="0" smtClean="0"/>
              <a:t>	Erst ein </a:t>
            </a:r>
            <a:r>
              <a:rPr lang="de-DE" altLang="en-US" b="0" dirty="0" err="1" smtClean="0"/>
              <a:t>Sono</a:t>
            </a:r>
            <a:r>
              <a:rPr lang="de-DE" altLang="en-US" b="0" dirty="0" smtClean="0"/>
              <a:t>, dann Labor, dann sehen wir weiter.</a:t>
            </a:r>
          </a:p>
          <a:p>
            <a:pPr marL="354013" indent="-354013">
              <a:spcBef>
                <a:spcPts val="1800"/>
              </a:spcBef>
              <a:tabLst>
                <a:tab pos="354013" algn="l"/>
              </a:tabLst>
            </a:pPr>
            <a:r>
              <a:rPr lang="de-DE" altLang="en-US" b="0" dirty="0" smtClean="0">
                <a:solidFill>
                  <a:schemeClr val="accent2"/>
                </a:solidFill>
              </a:rPr>
              <a:t>P: </a:t>
            </a:r>
            <a:r>
              <a:rPr lang="de-DE" altLang="en-US" b="0" dirty="0" smtClean="0"/>
              <a:t>	Aber ich fühle ich mich doch so schlecht. Können wir das gleich morgen machen?</a:t>
            </a:r>
          </a:p>
          <a:p>
            <a:pPr marL="354013" indent="-354013">
              <a:spcBef>
                <a:spcPts val="1800"/>
              </a:spcBef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b="0" dirty="0" smtClean="0">
                <a:solidFill>
                  <a:schemeClr val="accent2"/>
                </a:solidFill>
              </a:rPr>
              <a:t>A: </a:t>
            </a:r>
            <a:r>
              <a:rPr lang="de-DE" altLang="en-US" b="0" dirty="0" smtClean="0"/>
              <a:t>	Wir haben diese Woche keine Termine mehr frei. Das reicht doch auch in der nächsten Woche. </a:t>
            </a:r>
          </a:p>
        </p:txBody>
      </p:sp>
    </p:spTree>
    <p:extLst>
      <p:ext uri="{BB962C8B-B14F-4D97-AF65-F5344CB8AC3E}">
        <p14:creationId xmlns:p14="http://schemas.microsoft.com/office/powerpoint/2010/main" val="234540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Der Arzt-Hopper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12</a:t>
            </a:fld>
            <a:endParaRPr lang="de-DE" sz="105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80365" y="1559168"/>
            <a:ext cx="9789583" cy="456250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2400"/>
              </a:spcBef>
              <a:buFont typeface="+mj-lt"/>
              <a:buNone/>
              <a:defRPr sz="21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buFont typeface="+mj-lt"/>
              <a:buNone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684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90000"/>
              <a:buFont typeface="Calibri" panose="020F0502020204030204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SzPct val="90000"/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Font typeface="Wingdings" pitchFamily="2" charset="2"/>
              <a:buNone/>
            </a:pPr>
            <a:r>
              <a:rPr lang="de-DE" altLang="en-US" b="0" dirty="0" smtClean="0"/>
              <a:t>36-jähriger Patient, IT-Fachmann, klagt über Schweißausbrüche bei geringsten körperlichen </a:t>
            </a:r>
            <a:r>
              <a:rPr lang="de-DE" altLang="en-US" b="0" dirty="0" smtClean="0"/>
              <a:t>Belastungen: </a:t>
            </a:r>
            <a:endParaRPr lang="de-DE" altLang="en-US" b="0" dirty="0" smtClean="0"/>
          </a:p>
          <a:p>
            <a:pPr marL="354013" indent="-354013">
              <a:spcBef>
                <a:spcPts val="1800"/>
              </a:spcBef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b="0" dirty="0" smtClean="0">
                <a:solidFill>
                  <a:schemeClr val="accent2"/>
                </a:solidFill>
              </a:rPr>
              <a:t>A: </a:t>
            </a:r>
            <a:r>
              <a:rPr lang="de-DE" altLang="en-US" b="0" dirty="0" smtClean="0"/>
              <a:t>	Wie lange haben Sie das schon?</a:t>
            </a:r>
          </a:p>
          <a:p>
            <a:pPr marL="354013" indent="-354013">
              <a:spcBef>
                <a:spcPts val="1800"/>
              </a:spcBef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b="0" dirty="0" smtClean="0">
                <a:solidFill>
                  <a:schemeClr val="accent2"/>
                </a:solidFill>
              </a:rPr>
              <a:t>P: </a:t>
            </a:r>
            <a:r>
              <a:rPr lang="de-DE" altLang="en-US" b="0" dirty="0" smtClean="0"/>
              <a:t>	Seit einem Jahr. War schon bei drei Kollegen von Ihnen. </a:t>
            </a:r>
          </a:p>
          <a:p>
            <a:pPr marL="354013" indent="-354013">
              <a:spcBef>
                <a:spcPts val="1800"/>
              </a:spcBef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b="0" dirty="0" smtClean="0">
                <a:solidFill>
                  <a:schemeClr val="accent2"/>
                </a:solidFill>
              </a:rPr>
              <a:t>A: </a:t>
            </a:r>
            <a:r>
              <a:rPr lang="de-DE" altLang="en-US" b="0" dirty="0" smtClean="0"/>
              <a:t>	Welche Untersuchungen wurden denn schon durchgeführt?</a:t>
            </a:r>
          </a:p>
          <a:p>
            <a:pPr marL="354013" indent="-354013">
              <a:spcBef>
                <a:spcPts val="1800"/>
              </a:spcBef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b="0" dirty="0" smtClean="0">
                <a:solidFill>
                  <a:schemeClr val="accent2"/>
                </a:solidFill>
              </a:rPr>
              <a:t>P: </a:t>
            </a:r>
            <a:r>
              <a:rPr lang="de-DE" altLang="en-US" b="0" dirty="0" smtClean="0"/>
              <a:t>	Das ganze Programm: Labor, EKG, Ultraschall, Belastungs-EKG, Vitamine im Blut, Ganzkörper-MRT, Bioresonanzmessung. Es wurde keine Ursache für meine Beschwerden gefunden. Könnte ich eine Überweisung in die Universitätsklinik haben?</a:t>
            </a:r>
          </a:p>
          <a:p>
            <a:pPr marL="354013" indent="-354013">
              <a:spcBef>
                <a:spcPts val="1800"/>
              </a:spcBef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b="0" dirty="0" smtClean="0">
                <a:solidFill>
                  <a:schemeClr val="accent2"/>
                </a:solidFill>
              </a:rPr>
              <a:t>A: </a:t>
            </a:r>
            <a:r>
              <a:rPr lang="de-DE" altLang="en-US" b="0" dirty="0" smtClean="0"/>
              <a:t>	</a:t>
            </a:r>
            <a:r>
              <a:rPr lang="de-DE" altLang="en-US" b="0" dirty="0" err="1" smtClean="0"/>
              <a:t>Hhmm</a:t>
            </a:r>
            <a:r>
              <a:rPr lang="de-DE" altLang="en-US" b="0" dirty="0" smtClean="0"/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247868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 smtClean="0"/>
              <a:t>Die </a:t>
            </a:r>
            <a:r>
              <a:rPr lang="de-DE" altLang="en-US" dirty="0"/>
              <a:t>bescheidene </a:t>
            </a:r>
            <a:r>
              <a:rPr lang="de-DE" altLang="en-US" dirty="0" smtClean="0"/>
              <a:t>Patientin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13</a:t>
            </a:fld>
            <a:endParaRPr lang="de-DE" sz="105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744924" y="1772816"/>
            <a:ext cx="9789583" cy="399933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2400"/>
              </a:spcBef>
              <a:buFont typeface="+mj-lt"/>
              <a:buNone/>
              <a:defRPr sz="21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buFont typeface="+mj-lt"/>
              <a:buNone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684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90000"/>
              <a:buFont typeface="Calibri" panose="020F0502020204030204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SzPct val="90000"/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Font typeface="Wingdings" pitchFamily="2" charset="2"/>
              <a:buNone/>
            </a:pPr>
            <a:r>
              <a:rPr lang="de-DE" altLang="en-US" b="0" dirty="0" smtClean="0"/>
              <a:t>79-jährige Patientin, blass, klagt über allgemeine </a:t>
            </a:r>
            <a:r>
              <a:rPr lang="de-DE" altLang="en-US" b="0" dirty="0" smtClean="0"/>
              <a:t>Schwäche:</a:t>
            </a:r>
            <a:endParaRPr lang="de-DE" altLang="en-US" b="0" dirty="0" smtClean="0"/>
          </a:p>
          <a:p>
            <a:pPr marL="354013" indent="-354013"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b="0" dirty="0" smtClean="0">
                <a:solidFill>
                  <a:schemeClr val="accent2"/>
                </a:solidFill>
              </a:rPr>
              <a:t>P: </a:t>
            </a:r>
            <a:r>
              <a:rPr lang="de-DE" altLang="en-US" b="0" dirty="0" smtClean="0"/>
              <a:t>	Ich kann seit Wochen nicht mehr richtig schlafen, obwohl ich den ganzen Tag müde bin. Nicht mal staubsaugen geht mehr.</a:t>
            </a:r>
          </a:p>
          <a:p>
            <a:pPr marL="354013" indent="-354013"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b="0" dirty="0" smtClean="0">
                <a:solidFill>
                  <a:schemeClr val="accent2"/>
                </a:solidFill>
              </a:rPr>
              <a:t>A: </a:t>
            </a:r>
            <a:r>
              <a:rPr lang="de-DE" altLang="en-US" b="0" dirty="0" smtClean="0"/>
              <a:t>	Dann kommen Sie diese Woche zur Krebsvorsorge. Hier haben Sie schon mal den Test auf Blut im Stuhl. Vergessen Sie den nicht! </a:t>
            </a:r>
          </a:p>
          <a:p>
            <a:pPr marL="354013" indent="-354013"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b="0" dirty="0" smtClean="0">
                <a:solidFill>
                  <a:schemeClr val="accent2"/>
                </a:solidFill>
              </a:rPr>
              <a:t>P: </a:t>
            </a:r>
            <a:r>
              <a:rPr lang="de-DE" altLang="en-US" b="0" dirty="0" smtClean="0"/>
              <a:t>	Aber Herr Doktor, das ist doch so teuer, außerdem bin ich schon so alt. </a:t>
            </a:r>
          </a:p>
          <a:p>
            <a:pPr marL="354013" indent="-354013"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b="0" dirty="0" smtClean="0">
                <a:solidFill>
                  <a:schemeClr val="accent2"/>
                </a:solidFill>
              </a:rPr>
              <a:t>A: </a:t>
            </a:r>
            <a:r>
              <a:rPr lang="de-DE" altLang="en-US" b="0" dirty="0" smtClean="0"/>
              <a:t>	Dafür ist doch die Krankenversicherung da. Außerdem finden wir vielleicht eine Krankheit, die man gut behandeln kann.</a:t>
            </a:r>
          </a:p>
        </p:txBody>
      </p:sp>
    </p:spTree>
    <p:extLst>
      <p:ext uri="{BB962C8B-B14F-4D97-AF65-F5344CB8AC3E}">
        <p14:creationId xmlns:p14="http://schemas.microsoft.com/office/powerpoint/2010/main" val="53487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Der verdrängende Patient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14</a:t>
            </a:fld>
            <a:endParaRPr lang="de-DE" sz="105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38475" y="1773239"/>
            <a:ext cx="9789584" cy="40465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2400"/>
              </a:spcBef>
              <a:buFont typeface="+mj-lt"/>
              <a:buNone/>
              <a:defRPr sz="21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buFont typeface="+mj-lt"/>
              <a:buNone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684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90000"/>
              <a:buFont typeface="Calibri" panose="020F0502020204030204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SzPct val="90000"/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Font typeface="Wingdings" pitchFamily="2" charset="2"/>
              <a:buNone/>
            </a:pPr>
            <a:r>
              <a:rPr lang="de-DE" altLang="en-US" b="0" dirty="0" smtClean="0"/>
              <a:t>57-jähriger </a:t>
            </a:r>
            <a:r>
              <a:rPr lang="de-DE" altLang="en-US" b="0" dirty="0" smtClean="0"/>
              <a:t>Mann berichtet über eine Gewichtsabnahme von 10 kg in sechs Wochen, ansonsten habe er keine </a:t>
            </a:r>
            <a:r>
              <a:rPr lang="de-DE" altLang="en-US" b="0" dirty="0" smtClean="0"/>
              <a:t>Beschwerden:</a:t>
            </a:r>
            <a:endParaRPr lang="de-DE" altLang="en-US" b="0" dirty="0" smtClean="0"/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A: </a:t>
            </a:r>
            <a:r>
              <a:rPr lang="de-DE" altLang="en-US" b="0" dirty="0" smtClean="0"/>
              <a:t>	Da müssen wir eine eingehende Untersuchung machen. Machen Sie einen Termin aus.</a:t>
            </a:r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P: </a:t>
            </a:r>
            <a:r>
              <a:rPr lang="de-DE" altLang="en-US" b="0" dirty="0" smtClean="0"/>
              <a:t>	Ach, ich habe auch wenig gegessen und viel mehr Sport getrieben, das Bier habe ich auch weggelassen. </a:t>
            </a:r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A: </a:t>
            </a:r>
            <a:r>
              <a:rPr lang="de-DE" altLang="en-US" b="0" dirty="0" smtClean="0"/>
              <a:t>	Trotzdem ist die Gewichtsabnahme zu stark und wir müssen genauer nachschauen.</a:t>
            </a:r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P: </a:t>
            </a:r>
            <a:r>
              <a:rPr lang="de-DE" altLang="en-US" b="0" dirty="0" smtClean="0"/>
              <a:t>	Ich glaube, ich überlege mir das nochmal. Ich melde mich übernächsten Monat.</a:t>
            </a:r>
          </a:p>
        </p:txBody>
      </p:sp>
    </p:spTree>
    <p:extLst>
      <p:ext uri="{BB962C8B-B14F-4D97-AF65-F5344CB8AC3E}">
        <p14:creationId xmlns:p14="http://schemas.microsoft.com/office/powerpoint/2010/main" val="16711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Der fremdsprachige Patient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15</a:t>
            </a:fld>
            <a:endParaRPr lang="de-DE" sz="1050" dirty="0"/>
          </a:p>
        </p:txBody>
      </p:sp>
      <p:sp>
        <p:nvSpPr>
          <p:cNvPr id="7" name="Rechteck 6"/>
          <p:cNvSpPr/>
          <p:nvPr/>
        </p:nvSpPr>
        <p:spPr>
          <a:xfrm>
            <a:off x="668740" y="1720840"/>
            <a:ext cx="84343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de-DE" altLang="en-US" sz="2100" dirty="0" smtClean="0">
                <a:solidFill>
                  <a:schemeClr val="accent1"/>
                </a:solidFill>
              </a:rPr>
              <a:t>60-jähriger </a:t>
            </a:r>
            <a:r>
              <a:rPr lang="de-DE" altLang="en-US" sz="2100" dirty="0">
                <a:solidFill>
                  <a:schemeClr val="accent1"/>
                </a:solidFill>
              </a:rPr>
              <a:t>Patient mit Migrationshintergrund kommt erstmalig allein ohne seine Tochter, die als Dolmetscher fungiert, in die Praxis.</a:t>
            </a:r>
          </a:p>
          <a:p>
            <a:endParaRPr lang="de-DE" altLang="en-US" sz="2100" dirty="0">
              <a:solidFill>
                <a:schemeClr val="accent1"/>
              </a:solidFill>
            </a:endParaRPr>
          </a:p>
          <a:p>
            <a:pPr marL="354013" indent="-354013">
              <a:spcAft>
                <a:spcPts val="1200"/>
              </a:spcAft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sz="2100" dirty="0">
                <a:solidFill>
                  <a:schemeClr val="accent2"/>
                </a:solidFill>
              </a:rPr>
              <a:t>P: </a:t>
            </a:r>
            <a:r>
              <a:rPr lang="de-DE" altLang="en-US" sz="2100" dirty="0">
                <a:solidFill>
                  <a:schemeClr val="accent1"/>
                </a:solidFill>
              </a:rPr>
              <a:t>	Viel Schmerz, ganze </a:t>
            </a:r>
            <a:r>
              <a:rPr lang="de-DE" altLang="en-US" sz="2100" dirty="0" smtClean="0">
                <a:solidFill>
                  <a:schemeClr val="accent1"/>
                </a:solidFill>
              </a:rPr>
              <a:t>Körper</a:t>
            </a:r>
          </a:p>
          <a:p>
            <a:pPr marL="354013" indent="-354013">
              <a:spcAft>
                <a:spcPts val="1200"/>
              </a:spcAft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sz="2100" dirty="0" smtClean="0">
                <a:solidFill>
                  <a:schemeClr val="accent2"/>
                </a:solidFill>
              </a:rPr>
              <a:t>A</a:t>
            </a:r>
            <a:r>
              <a:rPr lang="de-DE" altLang="en-US" sz="2100" dirty="0">
                <a:solidFill>
                  <a:schemeClr val="accent2"/>
                </a:solidFill>
              </a:rPr>
              <a:t>: </a:t>
            </a:r>
            <a:r>
              <a:rPr lang="de-DE" altLang="en-US" sz="2100" dirty="0">
                <a:solidFill>
                  <a:schemeClr val="accent1"/>
                </a:solidFill>
              </a:rPr>
              <a:t>	Waren Sie schon bei einem anderen Doktor</a:t>
            </a:r>
            <a:r>
              <a:rPr lang="de-DE" altLang="en-US" sz="2100" dirty="0" smtClean="0">
                <a:solidFill>
                  <a:schemeClr val="accent1"/>
                </a:solidFill>
              </a:rPr>
              <a:t>?</a:t>
            </a:r>
          </a:p>
          <a:p>
            <a:pPr marL="354013" indent="-354013">
              <a:spcAft>
                <a:spcPts val="1200"/>
              </a:spcAft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sz="2100" dirty="0" smtClean="0">
                <a:solidFill>
                  <a:schemeClr val="accent2"/>
                </a:solidFill>
              </a:rPr>
              <a:t>P</a:t>
            </a:r>
            <a:r>
              <a:rPr lang="de-DE" altLang="en-US" sz="2100" dirty="0">
                <a:solidFill>
                  <a:schemeClr val="accent2"/>
                </a:solidFill>
              </a:rPr>
              <a:t>: </a:t>
            </a:r>
            <a:r>
              <a:rPr lang="de-DE" altLang="en-US" sz="2100" dirty="0">
                <a:solidFill>
                  <a:schemeClr val="accent1"/>
                </a:solidFill>
              </a:rPr>
              <a:t>	Nix verstehen, Du Doktor</a:t>
            </a:r>
            <a:r>
              <a:rPr lang="de-DE" altLang="en-US" sz="2100" dirty="0" smtClean="0">
                <a:solidFill>
                  <a:schemeClr val="accent1"/>
                </a:solidFill>
              </a:rPr>
              <a:t>.</a:t>
            </a:r>
          </a:p>
          <a:p>
            <a:pPr marL="354013" indent="-354013">
              <a:spcAft>
                <a:spcPts val="1200"/>
              </a:spcAft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sz="2100" dirty="0" smtClean="0">
                <a:solidFill>
                  <a:schemeClr val="accent2"/>
                </a:solidFill>
              </a:rPr>
              <a:t>A</a:t>
            </a:r>
            <a:r>
              <a:rPr lang="de-DE" altLang="en-US" sz="2100" dirty="0">
                <a:solidFill>
                  <a:schemeClr val="accent2"/>
                </a:solidFill>
              </a:rPr>
              <a:t>: </a:t>
            </a:r>
            <a:r>
              <a:rPr lang="de-DE" altLang="en-US" sz="2100" dirty="0">
                <a:solidFill>
                  <a:schemeClr val="accent1"/>
                </a:solidFill>
              </a:rPr>
              <a:t>	Nehmen Sie Medizin</a:t>
            </a:r>
            <a:r>
              <a:rPr lang="de-DE" altLang="en-US" sz="2100" dirty="0" smtClean="0">
                <a:solidFill>
                  <a:schemeClr val="accent1"/>
                </a:solidFill>
              </a:rPr>
              <a:t>?</a:t>
            </a:r>
          </a:p>
          <a:p>
            <a:pPr marL="354013" indent="-354013">
              <a:spcAft>
                <a:spcPts val="1200"/>
              </a:spcAft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sz="2100" dirty="0" smtClean="0">
                <a:solidFill>
                  <a:schemeClr val="accent2"/>
                </a:solidFill>
              </a:rPr>
              <a:t>P</a:t>
            </a:r>
            <a:r>
              <a:rPr lang="de-DE" altLang="en-US" sz="2100" dirty="0">
                <a:solidFill>
                  <a:schemeClr val="accent2"/>
                </a:solidFill>
              </a:rPr>
              <a:t>: </a:t>
            </a:r>
            <a:r>
              <a:rPr lang="de-DE" altLang="en-US" sz="2100" dirty="0">
                <a:solidFill>
                  <a:schemeClr val="accent1"/>
                </a:solidFill>
              </a:rPr>
              <a:t>	Du verschreiben Tabletten</a:t>
            </a:r>
            <a:r>
              <a:rPr lang="de-DE" altLang="en-US" sz="2100" dirty="0" smtClean="0">
                <a:solidFill>
                  <a:schemeClr val="accent1"/>
                </a:solidFill>
              </a:rPr>
              <a:t>.</a:t>
            </a:r>
          </a:p>
          <a:p>
            <a:pPr marL="354013" indent="-354013">
              <a:spcAft>
                <a:spcPts val="1200"/>
              </a:spcAft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sz="2100" dirty="0" smtClean="0">
                <a:solidFill>
                  <a:schemeClr val="accent2"/>
                </a:solidFill>
              </a:rPr>
              <a:t>A</a:t>
            </a:r>
            <a:r>
              <a:rPr lang="de-DE" altLang="en-US" sz="2100" dirty="0">
                <a:solidFill>
                  <a:schemeClr val="accent2"/>
                </a:solidFill>
              </a:rPr>
              <a:t>: </a:t>
            </a:r>
            <a:r>
              <a:rPr lang="de-DE" altLang="en-US" sz="2100" dirty="0">
                <a:solidFill>
                  <a:schemeClr val="accent1"/>
                </a:solidFill>
              </a:rPr>
              <a:t>	Können Sie Ihre Tochter mitbringen oder anrufen zum Dolmetschen</a:t>
            </a:r>
            <a:r>
              <a:rPr lang="de-DE" altLang="en-US" sz="2100" dirty="0" smtClean="0">
                <a:solidFill>
                  <a:schemeClr val="accent1"/>
                </a:solidFill>
              </a:rPr>
              <a:t>?</a:t>
            </a:r>
          </a:p>
          <a:p>
            <a:pPr marL="354013" indent="-354013">
              <a:spcAft>
                <a:spcPts val="1200"/>
              </a:spcAft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sz="2100" dirty="0" smtClean="0">
                <a:solidFill>
                  <a:schemeClr val="accent2"/>
                </a:solidFill>
              </a:rPr>
              <a:t>P</a:t>
            </a:r>
            <a:r>
              <a:rPr lang="de-DE" altLang="en-US" sz="2100" dirty="0">
                <a:solidFill>
                  <a:schemeClr val="accent2"/>
                </a:solidFill>
              </a:rPr>
              <a:t>: </a:t>
            </a:r>
            <a:r>
              <a:rPr lang="de-DE" altLang="en-US" sz="2100" dirty="0">
                <a:solidFill>
                  <a:schemeClr val="accent1"/>
                </a:solidFill>
              </a:rPr>
              <a:t>	Tochter Urlaub. </a:t>
            </a:r>
          </a:p>
        </p:txBody>
      </p:sp>
    </p:spTree>
    <p:extLst>
      <p:ext uri="{BB962C8B-B14F-4D97-AF65-F5344CB8AC3E}">
        <p14:creationId xmlns:p14="http://schemas.microsoft.com/office/powerpoint/2010/main" val="70360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 smtClean="0"/>
              <a:t>Ihre </a:t>
            </a:r>
            <a:r>
              <a:rPr lang="de-DE" altLang="en-US" dirty="0" smtClean="0"/>
              <a:t>eigenen </a:t>
            </a:r>
            <a:r>
              <a:rPr lang="de-DE" altLang="en-US" dirty="0" smtClean="0"/>
              <a:t>Patienten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16</a:t>
            </a:fld>
            <a:endParaRPr lang="de-DE" sz="105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24828" y="1773239"/>
            <a:ext cx="9789584" cy="324008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2400"/>
              </a:spcBef>
              <a:buFont typeface="+mj-lt"/>
              <a:buNone/>
              <a:defRPr sz="21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buFont typeface="+mj-lt"/>
              <a:buNone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684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90000"/>
              <a:buFont typeface="Calibri" panose="020F0502020204030204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SzPct val="90000"/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de-DE" altLang="en-US" b="0" dirty="0" smtClean="0"/>
              <a:t>Beschreiben Sie kurz eine Situation, die Sie in der Praxis erlebt haben. </a:t>
            </a:r>
          </a:p>
          <a:p>
            <a:pPr>
              <a:buFont typeface="Wingdings" pitchFamily="2" charset="2"/>
              <a:buNone/>
            </a:pPr>
            <a:r>
              <a:rPr lang="de-DE" altLang="en-US" b="0" dirty="0" smtClean="0"/>
              <a:t>Was hat der Patient bzw. die Patientin gesagt?</a:t>
            </a:r>
          </a:p>
          <a:p>
            <a:pPr>
              <a:buFont typeface="Wingdings" pitchFamily="2" charset="2"/>
              <a:buNone/>
            </a:pPr>
            <a:r>
              <a:rPr lang="de-DE" altLang="en-US" b="0" dirty="0" smtClean="0"/>
              <a:t>Was haben Sie gesagt?</a:t>
            </a:r>
          </a:p>
        </p:txBody>
      </p:sp>
    </p:spTree>
    <p:extLst>
      <p:ext uri="{BB962C8B-B14F-4D97-AF65-F5344CB8AC3E}">
        <p14:creationId xmlns:p14="http://schemas.microsoft.com/office/powerpoint/2010/main" val="324781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Der Patient Ihres Zirkels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17</a:t>
            </a:fld>
            <a:endParaRPr lang="de-DE" sz="105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731673" y="1927061"/>
            <a:ext cx="10728325" cy="430846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2400"/>
              </a:spcBef>
              <a:buFont typeface="+mj-lt"/>
              <a:buNone/>
              <a:defRPr sz="21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buFont typeface="+mj-lt"/>
              <a:buNone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684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90000"/>
              <a:buFont typeface="Calibri" panose="020F0502020204030204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SzPct val="90000"/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de-DE" altLang="en-US" b="0" dirty="0" smtClean="0"/>
              <a:t>Simulieren Sie ein Patientengespräch, in dem Sie zunächst die </a:t>
            </a:r>
            <a:r>
              <a:rPr lang="en-US" altLang="en-US" b="0" dirty="0" smtClean="0"/>
              <a:t>Situation/</a:t>
            </a:r>
            <a:r>
              <a:rPr lang="en-US" altLang="en-US" b="0" dirty="0" err="1" smtClean="0"/>
              <a:t>Bedingungen</a:t>
            </a:r>
            <a:r>
              <a:rPr lang="en-US" altLang="en-US" b="0" dirty="0" smtClean="0"/>
              <a:t> </a:t>
            </a:r>
            <a:r>
              <a:rPr lang="en-US" altLang="en-US" b="0" dirty="0" err="1" smtClean="0"/>
              <a:t>kurz</a:t>
            </a:r>
            <a:r>
              <a:rPr lang="en-US" altLang="en-US" b="0" dirty="0" smtClean="0"/>
              <a:t> </a:t>
            </a:r>
            <a:r>
              <a:rPr lang="en-US" altLang="en-US" b="0" dirty="0" err="1" smtClean="0"/>
              <a:t>darstellen</a:t>
            </a:r>
            <a:r>
              <a:rPr lang="en-US" altLang="en-US" b="0" dirty="0" smtClean="0"/>
              <a:t>. </a:t>
            </a:r>
          </a:p>
          <a:p>
            <a:pPr>
              <a:buFont typeface="Wingdings" pitchFamily="2" charset="2"/>
              <a:buNone/>
            </a:pPr>
            <a:r>
              <a:rPr lang="de-DE" altLang="en-US" b="0" dirty="0" smtClean="0"/>
              <a:t>Anschließend nimm</a:t>
            </a:r>
            <a:r>
              <a:rPr lang="en-US" altLang="en-US" b="0" dirty="0" smtClean="0"/>
              <a:t>t </a:t>
            </a:r>
            <a:r>
              <a:rPr lang="en-US" altLang="en-US" b="0" dirty="0" err="1" smtClean="0"/>
              <a:t>ein</a:t>
            </a:r>
            <a:r>
              <a:rPr lang="en-US" altLang="en-US" b="0" dirty="0" smtClean="0"/>
              <a:t> </a:t>
            </a:r>
            <a:r>
              <a:rPr lang="en-US" altLang="en-US" b="0" dirty="0" err="1" smtClean="0"/>
              <a:t>Zirkelteilnehmender</a:t>
            </a:r>
            <a:r>
              <a:rPr lang="en-US" altLang="en-US" b="0" dirty="0" smtClean="0"/>
              <a:t> </a:t>
            </a:r>
            <a:r>
              <a:rPr lang="en-US" altLang="en-US" b="0" dirty="0" smtClean="0"/>
              <a:t>die Rolle des </a:t>
            </a:r>
            <a:r>
              <a:rPr lang="en-US" altLang="en-US" b="0" dirty="0" err="1" smtClean="0"/>
              <a:t>Arztes</a:t>
            </a:r>
            <a:r>
              <a:rPr lang="en-US" altLang="en-US" b="0" dirty="0" smtClean="0"/>
              <a:t> </a:t>
            </a:r>
            <a:r>
              <a:rPr lang="en-US" altLang="en-US" b="0" dirty="0" err="1" smtClean="0"/>
              <a:t>wahr</a:t>
            </a:r>
            <a:r>
              <a:rPr lang="en-US" altLang="en-US" b="0" dirty="0" smtClean="0"/>
              <a:t>, </a:t>
            </a:r>
            <a:r>
              <a:rPr lang="en-US" altLang="en-US" b="0" dirty="0" err="1" smtClean="0"/>
              <a:t>ein</a:t>
            </a:r>
            <a:r>
              <a:rPr lang="en-US" altLang="en-US" b="0" dirty="0" smtClean="0"/>
              <a:t> </a:t>
            </a:r>
            <a:r>
              <a:rPr lang="en-US" altLang="en-US" b="0" dirty="0" err="1" smtClean="0"/>
              <a:t>weiterer</a:t>
            </a:r>
            <a:r>
              <a:rPr lang="en-US" altLang="en-US" b="0" dirty="0" smtClean="0"/>
              <a:t> die des </a:t>
            </a:r>
            <a:r>
              <a:rPr lang="en-US" altLang="en-US" b="0" dirty="0" err="1" smtClean="0"/>
              <a:t>Patienten</a:t>
            </a:r>
            <a:r>
              <a:rPr lang="en-US" altLang="en-US" b="0" dirty="0" smtClean="0"/>
              <a:t> </a:t>
            </a:r>
            <a:r>
              <a:rPr lang="en-US" altLang="en-US" b="0" dirty="0" err="1" smtClean="0"/>
              <a:t>bzw</a:t>
            </a:r>
            <a:r>
              <a:rPr lang="en-US" altLang="en-US" b="0" dirty="0" smtClean="0"/>
              <a:t>. der </a:t>
            </a:r>
            <a:r>
              <a:rPr lang="en-US" altLang="en-US" b="0" dirty="0" err="1" smtClean="0"/>
              <a:t>Patientin</a:t>
            </a:r>
            <a:r>
              <a:rPr lang="en-US" altLang="en-US" b="0" dirty="0" smtClean="0"/>
              <a:t>. </a:t>
            </a:r>
          </a:p>
          <a:p>
            <a:pPr>
              <a:buFont typeface="Wingdings" pitchFamily="2" charset="2"/>
              <a:buNone/>
            </a:pPr>
            <a:r>
              <a:rPr lang="en-US" altLang="en-US" b="0" dirty="0" err="1" smtClean="0"/>
              <a:t>Nehmen</a:t>
            </a:r>
            <a:r>
              <a:rPr lang="en-US" altLang="en-US" b="0" dirty="0" smtClean="0"/>
              <a:t> </a:t>
            </a:r>
            <a:r>
              <a:rPr lang="en-US" altLang="en-US" b="0" dirty="0" err="1" smtClean="0"/>
              <a:t>Sie</a:t>
            </a:r>
            <a:r>
              <a:rPr lang="en-US" altLang="en-US" b="0" dirty="0" smtClean="0"/>
              <a:t> das </a:t>
            </a:r>
            <a:r>
              <a:rPr lang="en-US" altLang="en-US" b="0" dirty="0" err="1" smtClean="0"/>
              <a:t>Gespräch</a:t>
            </a:r>
            <a:r>
              <a:rPr lang="en-US" altLang="en-US" b="0" dirty="0" smtClean="0"/>
              <a:t> </a:t>
            </a:r>
            <a:r>
              <a:rPr lang="en-US" altLang="en-US" b="0" dirty="0" err="1" smtClean="0"/>
              <a:t>ggf</a:t>
            </a:r>
            <a:r>
              <a:rPr lang="en-US" altLang="en-US" b="0" dirty="0" smtClean="0"/>
              <a:t>. </a:t>
            </a:r>
            <a:r>
              <a:rPr lang="en-US" altLang="en-US" b="0" dirty="0" err="1" smtClean="0"/>
              <a:t>zur</a:t>
            </a:r>
            <a:r>
              <a:rPr lang="en-US" altLang="en-US" b="0" dirty="0" smtClean="0"/>
              <a:t> </a:t>
            </a:r>
            <a:r>
              <a:rPr lang="en-US" altLang="en-US" b="0" dirty="0" err="1" smtClean="0"/>
              <a:t>weiteren</a:t>
            </a:r>
            <a:r>
              <a:rPr lang="en-US" altLang="en-US" b="0" dirty="0" smtClean="0"/>
              <a:t> </a:t>
            </a:r>
            <a:r>
              <a:rPr lang="en-US" altLang="en-US" b="0" dirty="0" err="1" smtClean="0"/>
              <a:t>Analyse</a:t>
            </a:r>
            <a:r>
              <a:rPr lang="en-US" altLang="en-US" b="0" dirty="0" smtClean="0"/>
              <a:t> auf. </a:t>
            </a:r>
            <a:endParaRPr lang="de-DE" alt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404640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1838" y="654098"/>
            <a:ext cx="10728324" cy="432000"/>
          </a:xfrm>
        </p:spPr>
        <p:txBody>
          <a:bodyPr/>
          <a:lstStyle/>
          <a:p>
            <a:r>
              <a:rPr lang="de-DE" dirty="0"/>
              <a:t>Videos: Patientengespräche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18</a:t>
            </a:fld>
            <a:endParaRPr lang="de-DE" sz="105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40372" y="1201043"/>
            <a:ext cx="9789583" cy="499903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2400"/>
              </a:spcBef>
              <a:buFont typeface="+mj-lt"/>
              <a:buNone/>
              <a:defRPr sz="21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buFont typeface="+mj-lt"/>
              <a:buNone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684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90000"/>
              <a:buFont typeface="Calibri" panose="020F0502020204030204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SzPct val="90000"/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  <a:buFont typeface="Wingdings" pitchFamily="2" charset="2"/>
              <a:buNone/>
            </a:pPr>
            <a:r>
              <a:rPr lang="de-DE" b="0" dirty="0" smtClean="0"/>
              <a:t>Impfaufklärungsgespräch:  </a:t>
            </a:r>
            <a:br>
              <a:rPr lang="de-DE" b="0" dirty="0" smtClean="0"/>
            </a:br>
            <a:r>
              <a:rPr lang="de-DE" b="0" dirty="0" smtClean="0">
                <a:hlinkClick r:id="rId2"/>
              </a:rPr>
              <a:t>www.youtube.com/watch?v=BPPoDkh7QU4</a:t>
            </a:r>
            <a:endParaRPr lang="de-DE" b="0" dirty="0" smtClean="0"/>
          </a:p>
          <a:p>
            <a:pPr>
              <a:spcBef>
                <a:spcPts val="1800"/>
              </a:spcBef>
              <a:buFont typeface="Wingdings" pitchFamily="2" charset="2"/>
              <a:buNone/>
            </a:pPr>
            <a:r>
              <a:rPr lang="de-DE" b="0" dirty="0" smtClean="0"/>
              <a:t>Anamnesesituation mit Knieschmerzen: </a:t>
            </a:r>
            <a:br>
              <a:rPr lang="de-DE" b="0" dirty="0" smtClean="0"/>
            </a:br>
            <a:r>
              <a:rPr lang="de-DE" b="0" dirty="0" smtClean="0">
                <a:hlinkClick r:id="rId3"/>
              </a:rPr>
              <a:t>www.youtube.com/watch?v=R4IkC12SQAk&amp;t=108s</a:t>
            </a:r>
            <a:endParaRPr lang="de-DE" b="0" dirty="0" smtClean="0"/>
          </a:p>
          <a:p>
            <a:pPr>
              <a:spcBef>
                <a:spcPts val="1800"/>
              </a:spcBef>
              <a:buFont typeface="Wingdings" pitchFamily="2" charset="2"/>
              <a:buNone/>
            </a:pPr>
            <a:r>
              <a:rPr lang="de-DE" b="0" dirty="0" smtClean="0"/>
              <a:t>Heuschnupfen- Patient:</a:t>
            </a:r>
            <a:br>
              <a:rPr lang="de-DE" b="0" dirty="0" smtClean="0"/>
            </a:br>
            <a:r>
              <a:rPr lang="de-DE" b="0" dirty="0" smtClean="0">
                <a:hlinkClick r:id="rId4"/>
              </a:rPr>
              <a:t>www.youtube.com/watch?v=crBWmh3Z4JA</a:t>
            </a:r>
            <a:endParaRPr lang="de-DE" b="0" dirty="0" smtClean="0"/>
          </a:p>
          <a:p>
            <a:pPr>
              <a:spcBef>
                <a:spcPts val="1800"/>
              </a:spcBef>
              <a:buFont typeface="Wingdings" pitchFamily="2" charset="2"/>
              <a:buNone/>
            </a:pPr>
            <a:r>
              <a:rPr lang="de-DE" b="0" dirty="0" smtClean="0"/>
              <a:t>Bauchschmerzen:</a:t>
            </a:r>
            <a:br>
              <a:rPr lang="de-DE" b="0" dirty="0" smtClean="0"/>
            </a:br>
            <a:r>
              <a:rPr lang="de-DE" b="0" dirty="0" smtClean="0">
                <a:hlinkClick r:id="rId5"/>
              </a:rPr>
              <a:t>www.youtube.com/watch?v=K-aOMC2i0iE</a:t>
            </a:r>
            <a:endParaRPr lang="de-DE" b="0" dirty="0" smtClean="0"/>
          </a:p>
          <a:p>
            <a:pPr>
              <a:spcBef>
                <a:spcPts val="1800"/>
              </a:spcBef>
              <a:buFont typeface="Wingdings" pitchFamily="2" charset="2"/>
              <a:buNone/>
            </a:pPr>
            <a:r>
              <a:rPr lang="de-DE" b="0" dirty="0" smtClean="0"/>
              <a:t>Gewichtsabnahme:</a:t>
            </a:r>
            <a:br>
              <a:rPr lang="de-DE" b="0" dirty="0" smtClean="0"/>
            </a:br>
            <a:r>
              <a:rPr lang="de-DE" b="0" dirty="0" smtClean="0">
                <a:hlinkClick r:id="rId6"/>
              </a:rPr>
              <a:t>www.youtube.com/watch?v=F7VldasBQ_w&amp;t=52s</a:t>
            </a:r>
            <a:endParaRPr lang="de-DE" b="0" dirty="0" smtClean="0"/>
          </a:p>
          <a:p>
            <a:pPr>
              <a:spcBef>
                <a:spcPts val="1800"/>
              </a:spcBef>
              <a:buFont typeface="Wingdings" pitchFamily="2" charset="2"/>
              <a:buNone/>
            </a:pPr>
            <a:r>
              <a:rPr lang="de-DE" b="0" dirty="0" smtClean="0"/>
              <a:t>Halsschmerzen:</a:t>
            </a:r>
            <a:br>
              <a:rPr lang="de-DE" b="0" dirty="0" smtClean="0"/>
            </a:br>
            <a:r>
              <a:rPr lang="de-DE" b="0" dirty="0" smtClean="0">
                <a:hlinkClick r:id="rId7"/>
              </a:rPr>
              <a:t>www.youtube.com/watch?v=S2Sw8r6J_RM</a:t>
            </a:r>
            <a:endParaRPr lang="de-DE" b="0" dirty="0" smtClean="0"/>
          </a:p>
        </p:txBody>
      </p:sp>
    </p:spTree>
    <p:extLst>
      <p:ext uri="{BB962C8B-B14F-4D97-AF65-F5344CB8AC3E}">
        <p14:creationId xmlns:p14="http://schemas.microsoft.com/office/powerpoint/2010/main" val="85347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Hinweise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 smtClean="0"/>
              <a:t>Modul: „Arzt-Patienten-Kommunikation“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 smtClean="0"/>
              <a:t>Seite </a:t>
            </a:r>
            <a:fld id="{ADD7824D-2DCF-4DDA-BE8D-0B7ABA078092}" type="slidenum">
              <a:rPr lang="de-DE" smtClean="0"/>
              <a:pPr/>
              <a:t>2</a:t>
            </a:fld>
            <a:endParaRPr lang="de-DE" sz="1050" dirty="0"/>
          </a:p>
        </p:txBody>
      </p:sp>
      <p:sp>
        <p:nvSpPr>
          <p:cNvPr id="2" name="Rechteck 1"/>
          <p:cNvSpPr/>
          <p:nvPr/>
        </p:nvSpPr>
        <p:spPr>
          <a:xfrm>
            <a:off x="655091" y="1978133"/>
            <a:ext cx="10590664" cy="2681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9000"/>
              </a:lnSpc>
              <a:buClr>
                <a:schemeClr val="accent1"/>
              </a:buClr>
            </a:pPr>
            <a:r>
              <a:rPr lang="de-DE" altLang="en-US" sz="21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Benutzen Sie die folgenden fiktiven Fallbeispiele, um die vorgestellten Kommunikationstheorien mit Hilfe der Moderationsplakate einzuüben. </a:t>
            </a:r>
            <a:br>
              <a:rPr lang="de-DE" altLang="en-US" sz="21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endParaRPr lang="de-DE" altLang="en-US" sz="21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89000"/>
              </a:lnSpc>
              <a:buClr>
                <a:schemeClr val="accent1"/>
              </a:buClr>
            </a:pPr>
            <a:r>
              <a:rPr lang="de-DE" altLang="en-US" sz="21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Die Beispiele enthalten sowohl eine kurze Situationsbeschreibung als auch Auszüge aus den Dialogen zwischen Patient (P) und Arzt (A).</a:t>
            </a:r>
            <a:br>
              <a:rPr lang="de-DE" altLang="en-US" sz="21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endParaRPr lang="de-DE" altLang="en-US" sz="21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89000"/>
              </a:lnSpc>
              <a:buClr>
                <a:schemeClr val="accent1"/>
              </a:buClr>
            </a:pPr>
            <a:r>
              <a:rPr lang="de-DE" altLang="en-US" sz="21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Wenn Ihnen andere Beispiele einfallen, können Sie den Dialog weiter ausgestalten. </a:t>
            </a:r>
            <a:br>
              <a:rPr lang="de-DE" altLang="en-US" sz="21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endParaRPr lang="de-DE" altLang="en-US" sz="21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89000"/>
              </a:lnSpc>
              <a:buClr>
                <a:schemeClr val="accent1"/>
              </a:buClr>
            </a:pPr>
            <a:r>
              <a:rPr lang="de-DE" altLang="en-US" sz="2100" dirty="0">
                <a:solidFill>
                  <a:srgbClr val="C30059"/>
                </a:solidFill>
                <a:latin typeface="+mj-lt"/>
                <a:ea typeface="+mj-ea"/>
                <a:cs typeface="+mj-cs"/>
              </a:rPr>
              <a:t>Tipp: </a:t>
            </a:r>
            <a:r>
              <a:rPr lang="de-DE" altLang="en-US" sz="21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Nehmen Sie den </a:t>
            </a:r>
            <a:r>
              <a:rPr lang="en-US" altLang="en-US" sz="21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Dialog per Smartphone </a:t>
            </a:r>
            <a:r>
              <a:rPr lang="en-US" altLang="en-US" sz="21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auf, </a:t>
            </a:r>
            <a:r>
              <a:rPr lang="en-US" altLang="en-US" sz="2100" dirty="0" err="1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dann</a:t>
            </a:r>
            <a:r>
              <a:rPr lang="en-US" altLang="en-US" sz="21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100" dirty="0" err="1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können</a:t>
            </a:r>
            <a:r>
              <a:rPr lang="en-US" altLang="en-US" sz="21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100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Sie</a:t>
            </a:r>
            <a:r>
              <a:rPr lang="en-US" altLang="en-US" sz="21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100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Passagen</a:t>
            </a:r>
            <a:r>
              <a:rPr lang="en-US" altLang="en-US" sz="21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100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ggf</a:t>
            </a:r>
            <a:r>
              <a:rPr lang="en-US" altLang="en-US" sz="21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. </a:t>
            </a:r>
            <a:r>
              <a:rPr lang="en-US" altLang="en-US" sz="2100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wiederholen</a:t>
            </a:r>
            <a:r>
              <a:rPr lang="en-US" altLang="en-US" sz="21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.</a:t>
            </a:r>
            <a:endParaRPr lang="de-DE" altLang="en-US" sz="21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413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Der vorgeschobene Notfall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3</a:t>
            </a:fld>
            <a:endParaRPr lang="de-DE" sz="105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95182" y="1664056"/>
            <a:ext cx="10304912" cy="40322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2400"/>
              </a:spcBef>
              <a:buFont typeface="+mj-lt"/>
              <a:buNone/>
              <a:defRPr sz="21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buFont typeface="+mj-lt"/>
              <a:buNone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684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90000"/>
              <a:buFont typeface="Calibri" panose="020F0502020204030204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SzPct val="90000"/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de-DE" altLang="en-US" b="0" dirty="0">
                <a:ea typeface="+mj-ea"/>
                <a:cs typeface="+mj-cs"/>
              </a:rPr>
              <a:t>Ein 30-jähriger </a:t>
            </a:r>
            <a:r>
              <a:rPr lang="de-DE" altLang="en-US" b="0" dirty="0" smtClean="0"/>
              <a:t>Patient, der bislang zweimal in die </a:t>
            </a:r>
            <a:r>
              <a:rPr lang="de-DE" altLang="en-US" b="0" smtClean="0"/>
              <a:t>Praxis kam </a:t>
            </a:r>
            <a:r>
              <a:rPr lang="de-DE" altLang="en-US" b="0" dirty="0" smtClean="0"/>
              <a:t>und keine Vorerkrankungen hat, spricht Sie in der Anmeldung so an:</a:t>
            </a:r>
            <a:br>
              <a:rPr lang="de-DE" altLang="en-US" b="0" dirty="0" smtClean="0"/>
            </a:br>
            <a:endParaRPr lang="de-DE" altLang="en-US" b="0" dirty="0" smtClean="0"/>
          </a:p>
          <a:p>
            <a:pPr marL="354013" indent="-354013">
              <a:spcBef>
                <a:spcPts val="1200"/>
              </a:spcBef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P:</a:t>
            </a:r>
            <a:r>
              <a:rPr lang="de-DE" altLang="en-US" b="0" dirty="0" smtClean="0"/>
              <a:t> 	Hab</a:t>
            </a:r>
            <a:r>
              <a:rPr lang="en-US" altLang="en-US" b="0" dirty="0" err="1" smtClean="0"/>
              <a:t>en</a:t>
            </a:r>
            <a:r>
              <a:rPr lang="en-US" altLang="en-US" b="0" dirty="0" smtClean="0"/>
              <a:t> </a:t>
            </a:r>
            <a:r>
              <a:rPr lang="de-DE" altLang="en-US" b="0" dirty="0" smtClean="0"/>
              <a:t>Sie kurz </a:t>
            </a:r>
            <a:r>
              <a:rPr lang="en-US" altLang="en-US" b="0" dirty="0" err="1" smtClean="0"/>
              <a:t>Zeit</a:t>
            </a:r>
            <a:r>
              <a:rPr lang="en-US" altLang="en-US" b="0" dirty="0" smtClean="0"/>
              <a:t>? </a:t>
            </a:r>
            <a:r>
              <a:rPr lang="de-DE" altLang="en-US" b="0" dirty="0" smtClean="0"/>
              <a:t>Ihre Mitarbeiterin möchte mich heute nicht mehr zu Ihnen lassen.</a:t>
            </a:r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A</a:t>
            </a:r>
            <a:r>
              <a:rPr lang="en-US" altLang="en-US" b="0" dirty="0" smtClean="0">
                <a:solidFill>
                  <a:schemeClr val="accent2"/>
                </a:solidFill>
              </a:rPr>
              <a:t>: </a:t>
            </a:r>
            <a:r>
              <a:rPr lang="en-US" altLang="en-US" b="0" dirty="0" smtClean="0"/>
              <a:t>	</a:t>
            </a:r>
            <a:r>
              <a:rPr lang="en-US" altLang="en-US" b="0" dirty="0" err="1" smtClean="0"/>
              <a:t>Worum</a:t>
            </a:r>
            <a:r>
              <a:rPr lang="en-US" altLang="en-US" b="0" dirty="0" smtClean="0"/>
              <a:t> </a:t>
            </a:r>
            <a:r>
              <a:rPr lang="en-US" altLang="en-US" b="0" dirty="0" err="1" smtClean="0"/>
              <a:t>geht</a:t>
            </a:r>
            <a:r>
              <a:rPr lang="en-US" altLang="en-US" b="0" dirty="0" smtClean="0"/>
              <a:t> </a:t>
            </a:r>
            <a:r>
              <a:rPr lang="en-US" altLang="en-US" b="0" dirty="0" err="1" smtClean="0"/>
              <a:t>es</a:t>
            </a:r>
            <a:r>
              <a:rPr lang="en-US" altLang="en-US" b="0" dirty="0" smtClean="0"/>
              <a:t> </a:t>
            </a:r>
            <a:r>
              <a:rPr lang="en-US" altLang="en-US" b="0" dirty="0" err="1" smtClean="0"/>
              <a:t>denn</a:t>
            </a:r>
            <a:r>
              <a:rPr lang="en-US" altLang="en-US" b="0" dirty="0" smtClean="0"/>
              <a:t>?</a:t>
            </a:r>
            <a:endParaRPr lang="de-DE" altLang="en-US" b="0" dirty="0" smtClean="0"/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P</a:t>
            </a:r>
            <a:r>
              <a:rPr lang="en-US" altLang="en-US" b="0" dirty="0" smtClean="0">
                <a:solidFill>
                  <a:schemeClr val="accent2"/>
                </a:solidFill>
              </a:rPr>
              <a:t>: </a:t>
            </a:r>
            <a:r>
              <a:rPr lang="en-US" altLang="en-US" b="0" dirty="0" smtClean="0"/>
              <a:t>	I</a:t>
            </a:r>
            <a:r>
              <a:rPr lang="de-DE" altLang="en-US" b="0" dirty="0" err="1" smtClean="0"/>
              <a:t>ch</a:t>
            </a:r>
            <a:r>
              <a:rPr lang="de-DE" altLang="en-US" b="0" dirty="0" smtClean="0"/>
              <a:t> huste jetzt schon seit drei Wochen und es wird immer schlimmer.</a:t>
            </a:r>
            <a:r>
              <a:rPr lang="en-US" altLang="en-US" b="0" dirty="0" smtClean="0"/>
              <a:t> </a:t>
            </a:r>
            <a:r>
              <a:rPr lang="de-DE" altLang="en-US" b="0" dirty="0" smtClean="0"/>
              <a:t>Ich bin ganz eindeutig ein Notfall.</a:t>
            </a:r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A:</a:t>
            </a:r>
            <a:r>
              <a:rPr lang="de-DE" altLang="en-US" b="0" dirty="0" smtClean="0"/>
              <a:t> 	</a:t>
            </a:r>
            <a:r>
              <a:rPr lang="en-US" altLang="en-US" b="0" dirty="0" err="1" smtClean="0"/>
              <a:t>Wir</a:t>
            </a:r>
            <a:r>
              <a:rPr lang="en-US" altLang="en-US" b="0" dirty="0" smtClean="0"/>
              <a:t> </a:t>
            </a:r>
            <a:r>
              <a:rPr lang="en-US" altLang="en-US" b="0" dirty="0" err="1" smtClean="0"/>
              <a:t>möchten</a:t>
            </a:r>
            <a:r>
              <a:rPr lang="en-US" altLang="en-US" b="0" dirty="0" smtClean="0"/>
              <a:t> </a:t>
            </a:r>
            <a:r>
              <a:rPr lang="en-US" altLang="en-US" b="0" dirty="0" err="1" smtClean="0"/>
              <a:t>gern</a:t>
            </a:r>
            <a:r>
              <a:rPr lang="en-US" altLang="en-US" b="0" dirty="0" smtClean="0"/>
              <a:t> die </a:t>
            </a:r>
            <a:r>
              <a:rPr lang="en-US" altLang="en-US" b="0" dirty="0" err="1" smtClean="0"/>
              <a:t>Reihenfolge</a:t>
            </a:r>
            <a:r>
              <a:rPr lang="en-US" altLang="en-US" b="0" dirty="0" smtClean="0"/>
              <a:t> </a:t>
            </a:r>
            <a:r>
              <a:rPr lang="en-US" altLang="en-US" b="0" dirty="0" err="1" smtClean="0"/>
              <a:t>einhalten</a:t>
            </a:r>
            <a:r>
              <a:rPr lang="en-US" altLang="en-US" b="0" dirty="0" smtClean="0"/>
              <a:t>. </a:t>
            </a:r>
            <a:r>
              <a:rPr lang="en-US" altLang="en-US" b="0" dirty="0" err="1" smtClean="0"/>
              <a:t>Bitte</a:t>
            </a:r>
            <a:r>
              <a:rPr lang="en-US" altLang="en-US" b="0" dirty="0" smtClean="0"/>
              <a:t> </a:t>
            </a:r>
            <a:r>
              <a:rPr lang="en-US" altLang="en-US" b="0" dirty="0" err="1" smtClean="0"/>
              <a:t>gedulden</a:t>
            </a:r>
            <a:r>
              <a:rPr lang="en-US" altLang="en-US" b="0" dirty="0" smtClean="0"/>
              <a:t> </a:t>
            </a:r>
            <a:r>
              <a:rPr lang="en-US" altLang="en-US" b="0" dirty="0" err="1" smtClean="0"/>
              <a:t>Sie</a:t>
            </a:r>
            <a:r>
              <a:rPr lang="en-US" altLang="en-US" b="0" dirty="0" smtClean="0"/>
              <a:t> </a:t>
            </a:r>
            <a:r>
              <a:rPr lang="en-US" altLang="en-US" b="0" dirty="0" err="1" smtClean="0"/>
              <a:t>sich</a:t>
            </a:r>
            <a:r>
              <a:rPr lang="en-US" altLang="en-US" b="0" dirty="0" smtClean="0"/>
              <a:t>.</a:t>
            </a:r>
            <a:endParaRPr lang="de-DE" altLang="en-US" b="0" dirty="0" smtClean="0"/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P: </a:t>
            </a:r>
            <a:r>
              <a:rPr lang="de-DE" altLang="en-US" b="0" dirty="0" smtClean="0"/>
              <a:t>	Verordnen Sie mir doch einfach Codein-Tropfen.</a:t>
            </a:r>
          </a:p>
        </p:txBody>
      </p:sp>
    </p:spTree>
    <p:extLst>
      <p:ext uri="{BB962C8B-B14F-4D97-AF65-F5344CB8AC3E}">
        <p14:creationId xmlns:p14="http://schemas.microsoft.com/office/powerpoint/2010/main" val="350765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„Mir kann keiner helfen“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4</a:t>
            </a:fld>
            <a:endParaRPr lang="de-DE" sz="1050" dirty="0"/>
          </a:p>
        </p:txBody>
      </p:sp>
      <p:sp>
        <p:nvSpPr>
          <p:cNvPr id="7" name="Rechteck 6"/>
          <p:cNvSpPr/>
          <p:nvPr/>
        </p:nvSpPr>
        <p:spPr>
          <a:xfrm>
            <a:off x="764275" y="1582341"/>
            <a:ext cx="10590662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en-US" sz="2100" dirty="0">
                <a:solidFill>
                  <a:schemeClr val="accent1"/>
                </a:solidFill>
                <a:ea typeface="+mj-ea"/>
                <a:cs typeface="+mj-cs"/>
              </a:rPr>
              <a:t>57-jähriger Mann, stark übergewichtig, nach Herzinfarkt, Stents, </a:t>
            </a:r>
            <a:br>
              <a:rPr lang="de-DE" altLang="en-US" sz="2100" dirty="0">
                <a:solidFill>
                  <a:schemeClr val="accent1"/>
                </a:solidFill>
                <a:ea typeface="+mj-ea"/>
                <a:cs typeface="+mj-cs"/>
              </a:rPr>
            </a:br>
            <a:r>
              <a:rPr lang="de-DE" altLang="en-US" sz="2100" dirty="0">
                <a:solidFill>
                  <a:schemeClr val="accent1"/>
                </a:solidFill>
                <a:ea typeface="+mj-ea"/>
                <a:cs typeface="+mj-cs"/>
              </a:rPr>
              <a:t>Ex-Raucher, </a:t>
            </a:r>
            <a:r>
              <a:rPr lang="de-DE" altLang="en-US" sz="2100" dirty="0" smtClean="0">
                <a:solidFill>
                  <a:schemeClr val="accent1"/>
                </a:solidFill>
                <a:ea typeface="+mj-ea"/>
                <a:cs typeface="+mj-cs"/>
              </a:rPr>
              <a:t>Diabetiker, </a:t>
            </a:r>
            <a:r>
              <a:rPr lang="de-DE" altLang="en-US" sz="2100" dirty="0">
                <a:solidFill>
                  <a:schemeClr val="accent1"/>
                </a:solidFill>
                <a:ea typeface="+mj-ea"/>
                <a:cs typeface="+mj-cs"/>
              </a:rPr>
              <a:t>klagt über Atemnot bei geringer </a:t>
            </a:r>
            <a:r>
              <a:rPr lang="de-DE" altLang="en-US" sz="2100" dirty="0" smtClean="0">
                <a:solidFill>
                  <a:schemeClr val="accent1"/>
                </a:solidFill>
                <a:ea typeface="+mj-ea"/>
                <a:cs typeface="+mj-cs"/>
              </a:rPr>
              <a:t>Belastung:</a:t>
            </a:r>
            <a:r>
              <a:rPr lang="de-DE" altLang="en-US" sz="2100" dirty="0">
                <a:solidFill>
                  <a:schemeClr val="accent1"/>
                </a:solidFill>
                <a:ea typeface="+mj-ea"/>
                <a:cs typeface="+mj-cs"/>
              </a:rPr>
              <a:t/>
            </a:r>
            <a:br>
              <a:rPr lang="de-DE" altLang="en-US" sz="2100" dirty="0">
                <a:solidFill>
                  <a:schemeClr val="accent1"/>
                </a:solidFill>
                <a:ea typeface="+mj-ea"/>
                <a:cs typeface="+mj-cs"/>
              </a:rPr>
            </a:br>
            <a:endParaRPr lang="de-DE" altLang="en-US" sz="2100" dirty="0">
              <a:solidFill>
                <a:schemeClr val="accent1"/>
              </a:solidFill>
              <a:ea typeface="+mj-ea"/>
              <a:cs typeface="+mj-cs"/>
            </a:endParaRPr>
          </a:p>
          <a:p>
            <a:pPr marL="354013" indent="-354013">
              <a:spcBef>
                <a:spcPts val="1200"/>
              </a:spcBef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sz="2100" dirty="0">
                <a:solidFill>
                  <a:schemeClr val="accent2"/>
                </a:solidFill>
                <a:ea typeface="+mj-ea"/>
                <a:cs typeface="+mj-cs"/>
              </a:rPr>
              <a:t>A:</a:t>
            </a:r>
            <a:r>
              <a:rPr lang="de-DE" altLang="en-US" sz="2100" dirty="0">
                <a:solidFill>
                  <a:schemeClr val="accent1"/>
                </a:solidFill>
                <a:ea typeface="+mj-ea"/>
                <a:cs typeface="+mj-cs"/>
              </a:rPr>
              <a:t> 	Dann müssen Sie halt abnehmen</a:t>
            </a:r>
            <a:r>
              <a:rPr lang="de-DE" altLang="en-US" sz="2100" dirty="0" smtClean="0">
                <a:solidFill>
                  <a:schemeClr val="accent1"/>
                </a:solidFill>
                <a:ea typeface="+mj-ea"/>
                <a:cs typeface="+mj-cs"/>
              </a:rPr>
              <a:t>.</a:t>
            </a:r>
          </a:p>
          <a:p>
            <a:pPr marL="354013" indent="-354013">
              <a:buFont typeface="Wingdings" pitchFamily="2" charset="2"/>
              <a:buNone/>
              <a:tabLst>
                <a:tab pos="354013" algn="l"/>
              </a:tabLst>
            </a:pPr>
            <a:endParaRPr lang="de-DE" altLang="en-US" sz="2100" dirty="0">
              <a:solidFill>
                <a:schemeClr val="accent1"/>
              </a:solidFill>
              <a:ea typeface="+mj-ea"/>
              <a:cs typeface="+mj-cs"/>
            </a:endParaRPr>
          </a:p>
          <a:p>
            <a:pPr marL="354013" indent="-354013"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sz="2100" dirty="0">
                <a:solidFill>
                  <a:schemeClr val="accent2"/>
                </a:solidFill>
                <a:ea typeface="+mj-ea"/>
                <a:cs typeface="+mj-cs"/>
              </a:rPr>
              <a:t>P: </a:t>
            </a:r>
            <a:r>
              <a:rPr lang="de-DE" altLang="en-US" sz="2100" dirty="0">
                <a:solidFill>
                  <a:schemeClr val="accent1"/>
                </a:solidFill>
                <a:ea typeface="+mj-ea"/>
                <a:cs typeface="+mj-cs"/>
              </a:rPr>
              <a:t>	Die Lunge ist doch nicht so schlimm, ich glaube das kommt vom Herz, ich rauche doch nicht mehr. Und besser wird es auch nicht. </a:t>
            </a:r>
            <a:r>
              <a:rPr lang="de-DE" altLang="en-US" sz="2100" dirty="0" smtClean="0">
                <a:solidFill>
                  <a:schemeClr val="accent1"/>
                </a:solidFill>
                <a:ea typeface="+mj-ea"/>
                <a:cs typeface="+mj-cs"/>
              </a:rPr>
              <a:t>Am </a:t>
            </a:r>
            <a:r>
              <a:rPr lang="de-DE" altLang="en-US" sz="2100" dirty="0">
                <a:solidFill>
                  <a:schemeClr val="accent1"/>
                </a:solidFill>
                <a:ea typeface="+mj-ea"/>
                <a:cs typeface="+mj-cs"/>
              </a:rPr>
              <a:t>liebsten in eine Spezialklinik. </a:t>
            </a:r>
            <a:endParaRPr lang="de-DE" altLang="en-US" sz="2100" dirty="0" smtClean="0">
              <a:solidFill>
                <a:schemeClr val="accent1"/>
              </a:solidFill>
              <a:ea typeface="+mj-ea"/>
              <a:cs typeface="+mj-cs"/>
            </a:endParaRPr>
          </a:p>
          <a:p>
            <a:pPr marL="354013" indent="-354013">
              <a:buFont typeface="Wingdings" pitchFamily="2" charset="2"/>
              <a:buNone/>
              <a:tabLst>
                <a:tab pos="354013" algn="l"/>
              </a:tabLst>
            </a:pPr>
            <a:endParaRPr lang="de-DE" altLang="en-US" sz="2100" dirty="0">
              <a:solidFill>
                <a:schemeClr val="accent1"/>
              </a:solidFill>
              <a:ea typeface="+mj-ea"/>
              <a:cs typeface="+mj-cs"/>
            </a:endParaRPr>
          </a:p>
          <a:p>
            <a:pPr marL="354013" indent="-354013"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sz="2100" dirty="0">
                <a:solidFill>
                  <a:schemeClr val="accent2"/>
                </a:solidFill>
                <a:ea typeface="+mj-ea"/>
                <a:cs typeface="+mj-cs"/>
              </a:rPr>
              <a:t>A: </a:t>
            </a:r>
            <a:r>
              <a:rPr lang="de-DE" altLang="en-US" sz="2100" dirty="0">
                <a:solidFill>
                  <a:schemeClr val="accent1"/>
                </a:solidFill>
                <a:ea typeface="+mj-ea"/>
                <a:cs typeface="+mj-cs"/>
              </a:rPr>
              <a:t>	Was haben Sie unternommen, um Gewicht zu verlieren</a:t>
            </a:r>
            <a:r>
              <a:rPr lang="de-DE" altLang="en-US" sz="2100" dirty="0" smtClean="0">
                <a:solidFill>
                  <a:schemeClr val="accent1"/>
                </a:solidFill>
                <a:ea typeface="+mj-ea"/>
                <a:cs typeface="+mj-cs"/>
              </a:rPr>
              <a:t>?</a:t>
            </a:r>
          </a:p>
          <a:p>
            <a:pPr marL="354013" indent="-354013">
              <a:buFont typeface="Wingdings" pitchFamily="2" charset="2"/>
              <a:buNone/>
              <a:tabLst>
                <a:tab pos="354013" algn="l"/>
              </a:tabLst>
            </a:pPr>
            <a:endParaRPr lang="de-DE" altLang="en-US" sz="2100" dirty="0">
              <a:solidFill>
                <a:schemeClr val="accent1"/>
              </a:solidFill>
              <a:ea typeface="+mj-ea"/>
              <a:cs typeface="+mj-cs"/>
            </a:endParaRPr>
          </a:p>
          <a:p>
            <a:pPr marL="354013" indent="-354013">
              <a:buFont typeface="Wingdings" pitchFamily="2" charset="2"/>
              <a:buNone/>
              <a:tabLst>
                <a:tab pos="354013" algn="l"/>
              </a:tabLst>
            </a:pPr>
            <a:r>
              <a:rPr lang="de-DE" altLang="en-US" sz="2100" dirty="0">
                <a:solidFill>
                  <a:schemeClr val="accent2"/>
                </a:solidFill>
                <a:ea typeface="+mj-ea"/>
                <a:cs typeface="+mj-cs"/>
              </a:rPr>
              <a:t>P: 	</a:t>
            </a:r>
            <a:r>
              <a:rPr lang="de-DE" altLang="en-US" sz="2100" dirty="0">
                <a:solidFill>
                  <a:schemeClr val="accent1"/>
                </a:solidFill>
                <a:ea typeface="+mj-ea"/>
                <a:cs typeface="+mj-cs"/>
              </a:rPr>
              <a:t>Alles, was Sie mir gesagt haben. Es wirkt bei mir nicht, ich kann nicht abnehmen. </a:t>
            </a:r>
          </a:p>
        </p:txBody>
      </p:sp>
    </p:spTree>
    <p:extLst>
      <p:ext uri="{BB962C8B-B14F-4D97-AF65-F5344CB8AC3E}">
        <p14:creationId xmlns:p14="http://schemas.microsoft.com/office/powerpoint/2010/main" val="300330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Befundbesprechung vs. neue Beschwerden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5</a:t>
            </a:fld>
            <a:endParaRPr lang="de-DE" sz="105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76683" y="1744127"/>
            <a:ext cx="9789584" cy="422804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2400"/>
              </a:spcBef>
              <a:buFont typeface="+mj-lt"/>
              <a:buNone/>
              <a:defRPr sz="21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buFont typeface="+mj-lt"/>
              <a:buNone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684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90000"/>
              <a:buFont typeface="Calibri" panose="020F0502020204030204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SzPct val="90000"/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de-DE" altLang="en-US" b="0" dirty="0" smtClean="0"/>
              <a:t>36-jährige Patientin mit Übergewicht hat Termin zur Besprechung der Laborwerte, bei denen ein deutlich erhöhter </a:t>
            </a:r>
            <a:r>
              <a:rPr lang="de-DE" altLang="en-US" b="0" dirty="0" err="1" smtClean="0"/>
              <a:t>Nüchternzucker</a:t>
            </a:r>
            <a:r>
              <a:rPr lang="de-DE" altLang="en-US" b="0" dirty="0" smtClean="0"/>
              <a:t> aufgefallen </a:t>
            </a:r>
            <a:r>
              <a:rPr lang="de-DE" altLang="en-US" b="0" dirty="0" smtClean="0"/>
              <a:t>ist:</a:t>
            </a:r>
            <a:endParaRPr lang="de-DE" altLang="en-US" b="0" dirty="0" smtClean="0"/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A: </a:t>
            </a:r>
            <a:r>
              <a:rPr lang="de-DE" altLang="en-US" b="0" dirty="0" smtClean="0"/>
              <a:t>	Wir müssen einen neuen Termin für die genauere Blutzuckeranalyse ausmachen. </a:t>
            </a:r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P: </a:t>
            </a:r>
            <a:r>
              <a:rPr lang="de-DE" altLang="en-US" b="0" dirty="0" smtClean="0"/>
              <a:t>	Übrigens habe ich Schmerzen in beiden Knien. </a:t>
            </a:r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A: </a:t>
            </a:r>
            <a:r>
              <a:rPr lang="de-DE" altLang="en-US" b="0" dirty="0" smtClean="0"/>
              <a:t>	Dann müssen wir die Knie genauer untersuchen.</a:t>
            </a:r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P: </a:t>
            </a:r>
            <a:r>
              <a:rPr lang="de-DE" altLang="en-US" b="0" dirty="0" smtClean="0"/>
              <a:t>	Aber das hängt ja nicht mit dem Blutzucker zusammen. Kommen davon auch die Rückenschmerzen?</a:t>
            </a:r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A: </a:t>
            </a:r>
            <a:r>
              <a:rPr lang="de-DE" altLang="en-US" b="0" dirty="0" smtClean="0"/>
              <a:t>	Ich sehe schon, wir sollten Ihre Beschwerden am Bewegungsapparat abklären. </a:t>
            </a:r>
          </a:p>
        </p:txBody>
      </p:sp>
    </p:spTree>
    <p:extLst>
      <p:ext uri="{BB962C8B-B14F-4D97-AF65-F5344CB8AC3E}">
        <p14:creationId xmlns:p14="http://schemas.microsoft.com/office/powerpoint/2010/main" val="295642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 smtClean="0"/>
              <a:t>Die Schmeichlerin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6</a:t>
            </a:fld>
            <a:endParaRPr lang="de-DE" sz="105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93064" y="1785917"/>
            <a:ext cx="9789584" cy="324008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2400"/>
              </a:spcBef>
              <a:buFont typeface="+mj-lt"/>
              <a:buNone/>
              <a:defRPr sz="21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buFont typeface="+mj-lt"/>
              <a:buNone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684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90000"/>
              <a:buFont typeface="Calibri" panose="020F0502020204030204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SzPct val="90000"/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Font typeface="Wingdings" pitchFamily="2" charset="2"/>
              <a:buNone/>
            </a:pPr>
            <a:r>
              <a:rPr lang="de-DE" altLang="en-US" b="0" dirty="0" smtClean="0"/>
              <a:t>53-jähriger </a:t>
            </a:r>
            <a:r>
              <a:rPr lang="de-DE" altLang="en-US" b="0" dirty="0" smtClean="0"/>
              <a:t>Patientin</a:t>
            </a:r>
            <a:r>
              <a:rPr lang="de-DE" altLang="en-US" b="0" dirty="0" smtClean="0"/>
              <a:t>, Frau eines Firmenvorstands, Privatpatientin, ist ein Hautbefund </a:t>
            </a:r>
            <a:r>
              <a:rPr lang="de-DE" altLang="en-US" b="0" dirty="0" smtClean="0"/>
              <a:t>aufgefallen:</a:t>
            </a:r>
            <a:endParaRPr lang="de-DE" altLang="en-US" b="0" dirty="0" smtClean="0"/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P: </a:t>
            </a:r>
            <a:r>
              <a:rPr lang="de-DE" altLang="en-US" b="0" dirty="0" smtClean="0"/>
              <a:t>	Herr Doktor, nur Sie können mir weiterhelfen. Schauen Sie sich mal diesen Fleck an. Der sieht doch komisch aus. Was kann das nur sein? </a:t>
            </a:r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A:</a:t>
            </a:r>
            <a:r>
              <a:rPr lang="de-DE" altLang="en-US" b="0" dirty="0" smtClean="0"/>
              <a:t> 	Ich würde Sie am liebsten zu einem Spezialisten überweisen.</a:t>
            </a:r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P:</a:t>
            </a:r>
            <a:r>
              <a:rPr lang="de-DE" altLang="en-US" b="0" dirty="0" smtClean="0"/>
              <a:t> 	Aber das können Sie doch genauso. Sie haben mir doch schon oft geholfen. Wenn Sie sagen, es ist nichts, vertraue ich Ihnen. </a:t>
            </a:r>
          </a:p>
        </p:txBody>
      </p:sp>
    </p:spTree>
    <p:extLst>
      <p:ext uri="{BB962C8B-B14F-4D97-AF65-F5344CB8AC3E}">
        <p14:creationId xmlns:p14="http://schemas.microsoft.com/office/powerpoint/2010/main" val="288016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Der AU-Patient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7</a:t>
            </a:fld>
            <a:endParaRPr lang="de-DE" sz="105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65770" y="1527578"/>
            <a:ext cx="9789584" cy="433029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2400"/>
              </a:spcBef>
              <a:buFont typeface="+mj-lt"/>
              <a:buNone/>
              <a:defRPr sz="21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buFont typeface="+mj-lt"/>
              <a:buNone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684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90000"/>
              <a:buFont typeface="Calibri" panose="020F0502020204030204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SzPct val="90000"/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de-DE" altLang="en-US" b="0" dirty="0"/>
              <a:t>50-jähriger </a:t>
            </a:r>
            <a:r>
              <a:rPr lang="de-DE" altLang="en-US" b="0" dirty="0" smtClean="0"/>
              <a:t>Patient, Fließbandarbeiter, stellt </a:t>
            </a:r>
            <a:r>
              <a:rPr lang="de-DE" altLang="en-US" b="0" dirty="0"/>
              <a:t>sich </a:t>
            </a:r>
            <a:r>
              <a:rPr lang="de-DE" altLang="en-US" b="0" dirty="0" smtClean="0"/>
              <a:t>am </a:t>
            </a:r>
            <a:r>
              <a:rPr lang="de-DE" altLang="en-US" b="0" dirty="0" smtClean="0"/>
              <a:t>Montagmorgen vor:</a:t>
            </a:r>
            <a:endParaRPr lang="de-DE" altLang="en-US" b="0" dirty="0" smtClean="0"/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P: </a:t>
            </a:r>
            <a:r>
              <a:rPr lang="de-DE" altLang="en-US" b="0" dirty="0" smtClean="0"/>
              <a:t>	Bin so krank. Husten. Alles tut mir weh. So kann ich nicht arbeiten. Schreiben Sie mich bitte für mindestens vier Wochen krank.</a:t>
            </a:r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A: </a:t>
            </a:r>
            <a:r>
              <a:rPr lang="de-DE" altLang="en-US" b="0" dirty="0" smtClean="0"/>
              <a:t>	Geht höchstens zwei Wochen. So krank sind Sie doch gar nicht. Sehen wir uns in zwei Wochen wieder.</a:t>
            </a:r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P: </a:t>
            </a:r>
            <a:r>
              <a:rPr lang="de-DE" altLang="en-US" b="0" dirty="0" smtClean="0"/>
              <a:t>	Aber Herr Doktor, sehen Sie mich doch an. Es geht nicht mehr. Am liebsten Rente.</a:t>
            </a:r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A: </a:t>
            </a:r>
            <a:r>
              <a:rPr lang="de-DE" altLang="en-US" b="0" dirty="0" smtClean="0"/>
              <a:t>	Kommen Sie doch nächste Woche zur Gesundheitsuntersuchung. Da kriegen wir Sie wieder hin. Dann sehen wir weiter.</a:t>
            </a:r>
          </a:p>
        </p:txBody>
      </p:sp>
    </p:spTree>
    <p:extLst>
      <p:ext uri="{BB962C8B-B14F-4D97-AF65-F5344CB8AC3E}">
        <p14:creationId xmlns:p14="http://schemas.microsoft.com/office/powerpoint/2010/main" val="105617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 smtClean="0"/>
              <a:t>Die „Google“-Patientin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8</a:t>
            </a:fld>
            <a:endParaRPr lang="de-DE" sz="105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52122" y="1773238"/>
            <a:ext cx="9986532" cy="396081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2400"/>
              </a:spcBef>
              <a:buFont typeface="+mj-lt"/>
              <a:buNone/>
              <a:defRPr sz="21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buFont typeface="+mj-lt"/>
              <a:buNone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684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90000"/>
              <a:buFont typeface="Calibri" panose="020F0502020204030204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SzPct val="90000"/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Font typeface="Wingdings" pitchFamily="2" charset="2"/>
              <a:buNone/>
            </a:pPr>
            <a:r>
              <a:rPr lang="de-DE" altLang="en-US" b="0" dirty="0" smtClean="0"/>
              <a:t>53-jährige </a:t>
            </a:r>
            <a:r>
              <a:rPr lang="de-DE" altLang="en-US" b="0" dirty="0" smtClean="0"/>
              <a:t>Lehrerin stellt sich in der Sprechstunde vor, sie habe Bauchschmerzen, unabhängig vom Essen, vor allem am </a:t>
            </a:r>
            <a:r>
              <a:rPr lang="de-DE" altLang="en-US" b="0" dirty="0" smtClean="0"/>
              <a:t>Montagmorgen:</a:t>
            </a:r>
            <a:endParaRPr lang="de-DE" altLang="en-US" b="0" dirty="0" smtClean="0"/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P: </a:t>
            </a:r>
            <a:r>
              <a:rPr lang="de-DE" altLang="en-US" b="0" dirty="0" smtClean="0"/>
              <a:t>	Ich hab‘ schon mal im Internet recherchiert. Wahrscheinlich habe ich ein Magengeschwür.</a:t>
            </a:r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A: </a:t>
            </a:r>
            <a:r>
              <a:rPr lang="de-DE" altLang="en-US" b="0" dirty="0" smtClean="0"/>
              <a:t>	Das glaube ich weniger, aber machen wir erst einmal Untersuchungen: Blut und Ultraschall. </a:t>
            </a:r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P: </a:t>
            </a:r>
            <a:r>
              <a:rPr lang="de-DE" altLang="en-US" b="0" dirty="0" smtClean="0"/>
              <a:t>	Im Internet steht aber Magenspiegelung.</a:t>
            </a:r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A: </a:t>
            </a:r>
            <a:r>
              <a:rPr lang="de-DE" altLang="en-US" b="0" dirty="0" smtClean="0"/>
              <a:t>	Können wir immer noch machen, kommen Sie morgen früh nüchtern.</a:t>
            </a:r>
          </a:p>
        </p:txBody>
      </p:sp>
    </p:spTree>
    <p:extLst>
      <p:ext uri="{BB962C8B-B14F-4D97-AF65-F5344CB8AC3E}">
        <p14:creationId xmlns:p14="http://schemas.microsoft.com/office/powerpoint/2010/main" val="196810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Der anklagende Patient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Modul: „Arzt-Patienten-Kommunikation“</a:t>
            </a:r>
            <a:endParaRPr lang="de-DE" sz="105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z="1050" smtClean="0"/>
              <a:t>Handbuch Qualitätszirkel</a:t>
            </a:r>
            <a:endParaRPr lang="de-DE" sz="105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9</a:t>
            </a:fld>
            <a:endParaRPr lang="de-DE" sz="105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93066" y="1773238"/>
            <a:ext cx="9789584" cy="324008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2400"/>
              </a:spcBef>
              <a:buFont typeface="+mj-lt"/>
              <a:buNone/>
              <a:defRPr sz="21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buFont typeface="+mj-lt"/>
              <a:buNone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›"/>
              <a:defRPr sz="21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684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90000"/>
              <a:buFont typeface="Calibri" panose="020F0502020204030204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SzPct val="90000"/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900000" indent="-1800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▪"/>
              <a:defRPr sz="1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Font typeface="Wingdings" pitchFamily="2" charset="2"/>
              <a:buNone/>
            </a:pPr>
            <a:r>
              <a:rPr lang="de-DE" altLang="en-US" b="0" dirty="0" smtClean="0"/>
              <a:t>42-jähriger Mann beschreibt Kopfschmerzen und allgemeine </a:t>
            </a:r>
            <a:r>
              <a:rPr lang="de-DE" altLang="en-US" b="0" dirty="0" smtClean="0"/>
              <a:t>Schwäche:</a:t>
            </a:r>
            <a:endParaRPr lang="de-DE" altLang="en-US" b="0" dirty="0" smtClean="0"/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/>
              <a:t> </a:t>
            </a:r>
            <a:r>
              <a:rPr lang="de-DE" altLang="en-US" b="0" dirty="0" smtClean="0">
                <a:solidFill>
                  <a:schemeClr val="accent2"/>
                </a:solidFill>
              </a:rPr>
              <a:t>P: </a:t>
            </a:r>
            <a:r>
              <a:rPr lang="de-DE" altLang="en-US" b="0" dirty="0" smtClean="0"/>
              <a:t>	Jetzt laufe ich schon drei Wochen mit den Beschwerden herum. Sie haben mich noch immer nicht zum Spezialisten geschickt. Ein Schädel-MRT ist doch wohl Standard.</a:t>
            </a:r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A: </a:t>
            </a:r>
            <a:r>
              <a:rPr lang="de-DE" altLang="en-US" b="0" dirty="0" smtClean="0"/>
              <a:t>	Eigentlich wollte ich Sie zum Labor bestellen, um eine internistische Ursache auszuschließen. </a:t>
            </a:r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P: </a:t>
            </a:r>
            <a:r>
              <a:rPr lang="de-DE" altLang="en-US" b="0" dirty="0" smtClean="0"/>
              <a:t>	Kann man da einen Hirntumor feststellen? Ich glaube, ich gehe lieber in die Uniklinik.</a:t>
            </a:r>
          </a:p>
          <a:p>
            <a:pPr marL="354013" indent="-354013">
              <a:buFont typeface="Wingdings" pitchFamily="2" charset="2"/>
              <a:buNone/>
            </a:pPr>
            <a:r>
              <a:rPr lang="de-DE" altLang="en-US" b="0" dirty="0" smtClean="0">
                <a:solidFill>
                  <a:schemeClr val="accent2"/>
                </a:solidFill>
              </a:rPr>
              <a:t>A: </a:t>
            </a:r>
            <a:r>
              <a:rPr lang="de-DE" altLang="en-US" b="0" dirty="0" smtClean="0"/>
              <a:t>	Wenn Sie meinen, dass Ihnen das hilft.</a:t>
            </a:r>
          </a:p>
        </p:txBody>
      </p:sp>
    </p:spTree>
    <p:extLst>
      <p:ext uri="{BB962C8B-B14F-4D97-AF65-F5344CB8AC3E}">
        <p14:creationId xmlns:p14="http://schemas.microsoft.com/office/powerpoint/2010/main" val="336136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KBV PPT">
      <a:dk1>
        <a:sysClr val="windowText" lastClr="000000"/>
      </a:dk1>
      <a:lt1>
        <a:sysClr val="window" lastClr="FFFFFF"/>
      </a:lt1>
      <a:dk2>
        <a:srgbClr val="C3CED3"/>
      </a:dk2>
      <a:lt2>
        <a:srgbClr val="84013A"/>
      </a:lt2>
      <a:accent1>
        <a:srgbClr val="385C6B"/>
      </a:accent1>
      <a:accent2>
        <a:srgbClr val="C30059"/>
      </a:accent2>
      <a:accent3>
        <a:srgbClr val="E83378"/>
      </a:accent3>
      <a:accent4>
        <a:srgbClr val="5372AB"/>
      </a:accent4>
      <a:accent5>
        <a:srgbClr val="239398"/>
      </a:accent5>
      <a:accent6>
        <a:srgbClr val="65B041"/>
      </a:accent6>
      <a:hlink>
        <a:srgbClr val="000000"/>
      </a:hlink>
      <a:folHlink>
        <a:srgbClr val="000000"/>
      </a:folHlink>
    </a:clrScheme>
    <a:fontScheme name="KBV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_KBV_02a.potx" id="{DA33E809-33A7-485A-A819-DE7675F8BC06}" vid="{017CA3D0-19F4-471A-83E3-8540BE927EBB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NovaPath_docPath>G:\VQ\02 Abt QM-QZ-PS\02_QZ\27 Modul Arzt-Pat-Komm 2020\Qualitätszirkel-Modul_Arzt-Patienten-Kommunikation_Fallbeispiele.pptx</NovaPath_docPath>
</file>

<file path=customXml/item10.xml><?xml version="1.0" encoding="utf-8"?>
<nXeGKudETKPeaCNGFh5i5IeuWeXv6XDtePDOrtUSOqWwmvYa7PTRiLQvIZkriN4zFxEJfkpx7yiWurrFRQTw>wET7z3APVwWLb5suGR4vTrhDRZJozxrRzOAhwYFpvHz9eQHoa02Xka3de7sjEXtf</nXeGKudETKPeaCNGFh5i5IeuWeXv6XDtePDOrtUSOqWwmvYa7PTRiLQvIZkriN4zFxEJfkpx7yiWurrFRQTw>
</file>

<file path=customXml/item11.xml><?xml version="1.0" encoding="utf-8"?>
<NovaPath_DocumentType>0</NovaPath_DocumentType>
</file>

<file path=customXml/item12.xml><?xml version="1.0" encoding="utf-8"?>
<nXeGKudETKPeaCNGFh5i7KB6PCgefevITs3IW5zvHkDTq2cPPZVDzitehfVaR>xXOERgJrn4wgiPpGYa05bg==</nXeGKudETKPeaCNGFh5i7KB6PCgefevITs3IW5zvHkDTq2cPPZVDzitehfVaR>
</file>

<file path=customXml/item13.xml><?xml version="1.0" encoding="utf-8"?>
<NovaPath_tenantID>9DCB34AE-E0A9-4144-BA74-8A1BCA5AC9A5</NovaPath_tenantID>
</file>

<file path=customXml/item14.xml><?xml version="1.0" encoding="utf-8"?>
<nXeGKudETKPeaCNGFh5iKXsadLDxTRe0xbrxgS3asWaSdlBY0sLX5pYu7jLmo>PuHLcbmjKLgFtJQwvqW1GdTmHlNFzFGC1cWK9gPNG1c5ncSow0/56HT7+qfVTYtAEB7HLIX7yoUeCqOuwANeWu8CxpyrVuJ2cldDTRjGKeg=</nXeGKudETKPeaCNGFh5iKXsadLDxTRe0xbrxgS3asWaSdlBY0sLX5pYu7jLmo>
</file>

<file path=customXml/item15.xml><?xml version="1.0" encoding="utf-8"?>
<NovaPath_docIDOld>B00CMYRZ8NFEYT5WW48UAXVU57</NovaPath_docIDOld>
</file>

<file path=customXml/item16.xml><?xml version="1.0" encoding="utf-8"?>
<nXeGKudETKPeaCNGFh5i5JKJLOqxkMZWB6LsYfMaI9RtbpE1WkCpXazESWus5B>dDOc55JBhAv3Rq+zDanNp5ueNpJSAZNyyhjU+XiCeoOonuoKRmNdu2sEbCpeFHogGtmlz8ucV4mgQ4lGbwO7PA==</nXeGKudETKPeaCNGFh5i5JKJLOqxkMZWB6LsYfMaI9RtbpE1WkCpXazESWus5B>
</file>

<file path=customXml/item17.xml><?xml version="1.0" encoding="utf-8"?>
<NovaPath_versionInfo>5.1.0.13233</NovaPath_versionInfo>
</file>

<file path=customXml/item18.xml><?xml version="1.0" encoding="utf-8"?>
<nXeGKudETKPeaCNGFh5i8sltj09I1nJ8AlBUytNZ1Ehih9jnZMZtoeNI9UMZ5>zhhFcvadLHQ/CwvmgHA6WraYRSZtfHSAoCtkBwuwJBs=</nXeGKudETKPeaCNGFh5i8sltj09I1nJ8AlBUytNZ1Ehih9jnZMZtoeNI9UMZ5>
</file>

<file path=customXml/item19.xml><?xml version="1.0" encoding="utf-8"?>
<NovaPath_docOwner>TKlein-Reick</NovaPath_docOwner>
</file>

<file path=customXml/item2.xml><?xml version="1.0" encoding="utf-8"?>
<nXeGKudETKPeaCNGFh5i0BGlH9ci87cLWvMx3DlPzuAPh2gY9s703zKUS7uW>bG9u5hiVY2VyXsyeTg4HuDEYNu/O+0jwxkrdChrZAQA/56qaQSRk1juj7ZFub6gPMSbPiPvYja/suau3mX44UdVnWvUBvCDq9lVw+CEDM152otbjkqdkXqjqCsoSuh6p/fxc8PNE2q/55R8vtgcDwQfwv8iPBM8oDzbDh2ubPNd7ZxruDP2Ve2ZsBGCNOjUPgDspgU0dMpKKxumsc76uNFM12gjBYXHrD3Vwc/rkJHZauQbA7fRxMkD6pFDUOz8k5lti7DCpyFodnAwx5Fprf9frLcplSSU88f98OKwjnh4Jm3NIF8MFVDAq2UzQXjbw3Lm9xcvIg/t9M/F7OvCtsA==</nXeGKudETKPeaCNGFh5i0BGlH9ci87cLWvMx3DlPzuAPh2gY9s703zKUS7uW>
</file>

<file path=customXml/item20.xml><?xml version="1.0" encoding="utf-8"?>
<nXeGKudETKPeaCNGFh5i2aVdoOsLYjULCdH7T707tDyRRmguot4fEcJ2iD6f9>+MCXJwEOMy6lA4FJW8rHcMEwlQG5d9g/r1rG0TCHJDE=</nXeGKudETKPeaCNGFh5i2aVdoOsLYjULCdH7T707tDyRRmguot4fEcJ2iD6f9>
</file>

<file path=customXml/item21.xml><?xml version="1.0" encoding="utf-8"?>
<NovaPath_docClass>Öffentlich</NovaPath_docClass>
</file>

<file path=customXml/item22.xml><?xml version="1.0" encoding="utf-8"?>
<nXeGKudETKPeaCNGFh5ix5fP7fSWtl37NIroXmZyHIynb9qBde2n67FOJFV2>OB+yx8HZHQ9axHzCsxV+h2/qHVc3e8YVcd+ESYpLQZw=</nXeGKudETKPeaCNGFh5ix5fP7fSWtl37NIroXmZyHIynb9qBde2n67FOJFV2>
</file>

<file path=customXml/item23.xml><?xml version="1.0" encoding="utf-8"?>
<NovaPath_docClassID>6CA019EB8FF94A03814DB69A6FE59E88</NovaPath_docClassID>
</file>

<file path=customXml/item24.xml><?xml version="1.0" encoding="utf-8"?>
<nXeGKudETKPeaCNGFh5ix5fP7fSWtl37NIroXmYBQsS1cecqKZfGozr8W9iy>Wjz5uNH3UP3EsLHZlkwce+HAjdakvE7YrI/u5Rgln5g5WP9k+AjbGT71wyoUH2brRSbGCAG95ayEkd0Z87oX+J5TSctJaPXVlSvPg2Xp/TY=</nXeGKudETKPeaCNGFh5ix5fP7fSWtl37NIroXmYBQsS1cecqKZfGozr8W9iy>
</file>

<file path=customXml/item25.xml><?xml version="1.0" encoding="utf-8"?>
<NovaPath_docClassDate>10/05/2020 09:25:42</NovaPath_docClassDate>
</file>

<file path=customXml/item26.xml><?xml version="1.0" encoding="utf-8"?>
<nXeGKudETKPeaCNGFh5ix5fP7fSWtl37NIroXmZN38TajkfZeW3Vf6bvmNn8>QJfUc3xV0TBTF/mz0CHKkJcQmBzMFFccR8c7WCH6pWHF5nZE8vGd58GmOZXozlkp</nXeGKudETKPeaCNGFh5ix5fP7fSWtl37NIroXmZN38TajkfZeW3Vf6bvmNn8>
</file>

<file path=customXml/item27.xml><?xml version="1.0" encoding="utf-8"?>
<NovaPath_severityLevel>1000</NovaPath_severityLevel>
</file>

<file path=customXml/item28.xml><?xml version="1.0" encoding="utf-8"?>
<nXeGKudETKPeaCNGFh5iwUzzYZDrQrCHKPfejBusKNvQLcln0aiewszm1omL74>wt3k18vrF6nuIHnJw37BkQ==</nXeGKudETKPeaCNGFh5iwUzzYZDrQrCHKPfejBusKNvQLcln0aiewszm1omL74>
</file>

<file path=customXml/item3.xml><?xml version="1.0" encoding="utf-8"?>
<NovaPath_docName>Qualitätszirkel-Modul_Arzt-Patienten-Kommunikation_Fallbeispiele.pptx</NovaPath_docName>
</file>

<file path=customXml/item4.xml><?xml version="1.0" encoding="utf-8"?>
<nXeGKudETKPeaCNGFh5i7cKyawAjgyQn9gyiebCxx1jD9eHXSWW9Lib2F1j9>4D62LkMwtwo1LYVA515S0i5OmjBtoOn5YCrCVcObrsrzIeqXhRbfVil+B77dCl/X35Wqo9q+GrVsgafMEsIZiFA8/jh66hBEJmuX53DJM/ENbrHvox9lVO8SUyUaerAdSNu3f1xKHiz4uAC8rYDzT9qM1MZEv5EKiYWR33HFvKkJFCnHlJnjes/cwav6vPu8</nXeGKudETKPeaCNGFh5i7cKyawAjgyQn9gyiebCxx1jD9eHXSWW9Lib2F1j9>
</file>

<file path=customXml/item5.xml><?xml version="1.0" encoding="utf-8"?>
<NovaPath_docID>DZG53CR35RL11303AWA5DMU82R</NovaPath_docID>
</file>

<file path=customXml/item6.xml><?xml version="1.0" encoding="utf-8"?>
<nXeGKudETKPeaCNGFh5iTSI5UodjD94nh7U7VklxY>lYI+RtMpDzo9t7sCa52m4vplRCVz6McS08+kxf/z9tvaDXFBsx/ePcDICBdewBrgqIFJkMR3sIOewgfeylcv1g==</nXeGKudETKPeaCNGFh5iTSI5UodjD94nh7U7VklxY>
</file>

<file path=customXml/item7.xml><?xml version="1.0" encoding="utf-8"?>
<NovaPath_docAuthor>iquasdorf</NovaPath_docAuthor>
</file>

<file path=customXml/item8.xml><?xml version="1.0" encoding="utf-8"?>
<nXeGKudETKPeaCNGFh5iyLk1gcWWJqTgFQk8wGFUmjFC0m6hdwbr2zDsrBNVqK>h/9lmK42vGLAY9VLsTiLfOkHiP9425NrdW7uYzhHzn0=</nXeGKudETKPeaCNGFh5iyLk1gcWWJqTgFQk8wGFUmjFC0m6hdwbr2zDsrBNVqK>
</file>

<file path=customXml/item9.xml><?xml version="1.0" encoding="utf-8"?>
<NovaPath_baseApplication>Microsoft PowerPoint</NovaPath_baseApplication>
</file>

<file path=customXml/itemProps1.xml><?xml version="1.0" encoding="utf-8"?>
<ds:datastoreItem xmlns:ds="http://schemas.openxmlformats.org/officeDocument/2006/customXml" ds:itemID="{7EF1B599-519D-459E-9E19-6D054672147F}">
  <ds:schemaRefs/>
</ds:datastoreItem>
</file>

<file path=customXml/itemProps10.xml><?xml version="1.0" encoding="utf-8"?>
<ds:datastoreItem xmlns:ds="http://schemas.openxmlformats.org/officeDocument/2006/customXml" ds:itemID="{81480A28-9FE0-4C5F-BFB5-BC02899B0512}">
  <ds:schemaRefs/>
</ds:datastoreItem>
</file>

<file path=customXml/itemProps11.xml><?xml version="1.0" encoding="utf-8"?>
<ds:datastoreItem xmlns:ds="http://schemas.openxmlformats.org/officeDocument/2006/customXml" ds:itemID="{FA88DE79-6E17-4BA3-84B0-6F1ACBC08111}">
  <ds:schemaRefs/>
</ds:datastoreItem>
</file>

<file path=customXml/itemProps12.xml><?xml version="1.0" encoding="utf-8"?>
<ds:datastoreItem xmlns:ds="http://schemas.openxmlformats.org/officeDocument/2006/customXml" ds:itemID="{4B51D2C8-EF2D-43D3-93E1-4E4AE4F9492F}">
  <ds:schemaRefs/>
</ds:datastoreItem>
</file>

<file path=customXml/itemProps13.xml><?xml version="1.0" encoding="utf-8"?>
<ds:datastoreItem xmlns:ds="http://schemas.openxmlformats.org/officeDocument/2006/customXml" ds:itemID="{BBE6C082-D950-44B9-8C29-531A1118C383}">
  <ds:schemaRefs/>
</ds:datastoreItem>
</file>

<file path=customXml/itemProps14.xml><?xml version="1.0" encoding="utf-8"?>
<ds:datastoreItem xmlns:ds="http://schemas.openxmlformats.org/officeDocument/2006/customXml" ds:itemID="{FDB3734E-4A3F-4665-89D1-CDDFDC81C4C8}">
  <ds:schemaRefs/>
</ds:datastoreItem>
</file>

<file path=customXml/itemProps15.xml><?xml version="1.0" encoding="utf-8"?>
<ds:datastoreItem xmlns:ds="http://schemas.openxmlformats.org/officeDocument/2006/customXml" ds:itemID="{FD8506A3-7DA8-4DD7-9CC7-C516362BB83C}">
  <ds:schemaRefs/>
</ds:datastoreItem>
</file>

<file path=customXml/itemProps16.xml><?xml version="1.0" encoding="utf-8"?>
<ds:datastoreItem xmlns:ds="http://schemas.openxmlformats.org/officeDocument/2006/customXml" ds:itemID="{99014854-D11F-4307-9CE6-ECB9E8FBB0B8}">
  <ds:schemaRefs/>
</ds:datastoreItem>
</file>

<file path=customXml/itemProps17.xml><?xml version="1.0" encoding="utf-8"?>
<ds:datastoreItem xmlns:ds="http://schemas.openxmlformats.org/officeDocument/2006/customXml" ds:itemID="{DCAFC739-FB9F-4DD7-9EB3-F6379C9F4F26}">
  <ds:schemaRefs/>
</ds:datastoreItem>
</file>

<file path=customXml/itemProps18.xml><?xml version="1.0" encoding="utf-8"?>
<ds:datastoreItem xmlns:ds="http://schemas.openxmlformats.org/officeDocument/2006/customXml" ds:itemID="{AF881868-586C-41AC-B715-5AA099EAF767}">
  <ds:schemaRefs/>
</ds:datastoreItem>
</file>

<file path=customXml/itemProps19.xml><?xml version="1.0" encoding="utf-8"?>
<ds:datastoreItem xmlns:ds="http://schemas.openxmlformats.org/officeDocument/2006/customXml" ds:itemID="{E0EBC533-7D88-475B-8817-7900816306FB}">
  <ds:schemaRefs/>
</ds:datastoreItem>
</file>

<file path=customXml/itemProps2.xml><?xml version="1.0" encoding="utf-8"?>
<ds:datastoreItem xmlns:ds="http://schemas.openxmlformats.org/officeDocument/2006/customXml" ds:itemID="{9B0C1851-FC93-42F2-ABA8-7D3EDC24331B}">
  <ds:schemaRefs/>
</ds:datastoreItem>
</file>

<file path=customXml/itemProps20.xml><?xml version="1.0" encoding="utf-8"?>
<ds:datastoreItem xmlns:ds="http://schemas.openxmlformats.org/officeDocument/2006/customXml" ds:itemID="{515B3145-8D63-4107-A6FA-1835FF710F7E}">
  <ds:schemaRefs/>
</ds:datastoreItem>
</file>

<file path=customXml/itemProps21.xml><?xml version="1.0" encoding="utf-8"?>
<ds:datastoreItem xmlns:ds="http://schemas.openxmlformats.org/officeDocument/2006/customXml" ds:itemID="{10772E5E-FEFD-4F5D-B698-947BBC4EFD5C}">
  <ds:schemaRefs/>
</ds:datastoreItem>
</file>

<file path=customXml/itemProps22.xml><?xml version="1.0" encoding="utf-8"?>
<ds:datastoreItem xmlns:ds="http://schemas.openxmlformats.org/officeDocument/2006/customXml" ds:itemID="{073EF84B-C1DB-4B39-9628-0F130DE5C757}">
  <ds:schemaRefs/>
</ds:datastoreItem>
</file>

<file path=customXml/itemProps23.xml><?xml version="1.0" encoding="utf-8"?>
<ds:datastoreItem xmlns:ds="http://schemas.openxmlformats.org/officeDocument/2006/customXml" ds:itemID="{B776FFBC-3F61-4290-9503-38817BC3C0D7}">
  <ds:schemaRefs/>
</ds:datastoreItem>
</file>

<file path=customXml/itemProps24.xml><?xml version="1.0" encoding="utf-8"?>
<ds:datastoreItem xmlns:ds="http://schemas.openxmlformats.org/officeDocument/2006/customXml" ds:itemID="{8A42519A-3E5A-4AF2-9820-54D2F3A28BDD}">
  <ds:schemaRefs/>
</ds:datastoreItem>
</file>

<file path=customXml/itemProps25.xml><?xml version="1.0" encoding="utf-8"?>
<ds:datastoreItem xmlns:ds="http://schemas.openxmlformats.org/officeDocument/2006/customXml" ds:itemID="{7D0E88E7-AB1D-4E10-AF2D-CA33B41AF453}">
  <ds:schemaRefs/>
</ds:datastoreItem>
</file>

<file path=customXml/itemProps26.xml><?xml version="1.0" encoding="utf-8"?>
<ds:datastoreItem xmlns:ds="http://schemas.openxmlformats.org/officeDocument/2006/customXml" ds:itemID="{A577BF1D-F2BF-4B6C-B00B-DD69DD6E2CA8}">
  <ds:schemaRefs/>
</ds:datastoreItem>
</file>

<file path=customXml/itemProps27.xml><?xml version="1.0" encoding="utf-8"?>
<ds:datastoreItem xmlns:ds="http://schemas.openxmlformats.org/officeDocument/2006/customXml" ds:itemID="{8E64CCF0-BEFF-41D2-B5F9-4583187194C8}">
  <ds:schemaRefs/>
</ds:datastoreItem>
</file>

<file path=customXml/itemProps28.xml><?xml version="1.0" encoding="utf-8"?>
<ds:datastoreItem xmlns:ds="http://schemas.openxmlformats.org/officeDocument/2006/customXml" ds:itemID="{219E939E-ACC5-4A7A-AD8F-74EF1FB514E8}">
  <ds:schemaRefs/>
</ds:datastoreItem>
</file>

<file path=customXml/itemProps3.xml><?xml version="1.0" encoding="utf-8"?>
<ds:datastoreItem xmlns:ds="http://schemas.openxmlformats.org/officeDocument/2006/customXml" ds:itemID="{B18E4E7A-603C-43A7-B9F6-9C705BC511B7}">
  <ds:schemaRefs/>
</ds:datastoreItem>
</file>

<file path=customXml/itemProps4.xml><?xml version="1.0" encoding="utf-8"?>
<ds:datastoreItem xmlns:ds="http://schemas.openxmlformats.org/officeDocument/2006/customXml" ds:itemID="{C23695B1-BB9C-466E-9144-DA38CFD41905}">
  <ds:schemaRefs/>
</ds:datastoreItem>
</file>

<file path=customXml/itemProps5.xml><?xml version="1.0" encoding="utf-8"?>
<ds:datastoreItem xmlns:ds="http://schemas.openxmlformats.org/officeDocument/2006/customXml" ds:itemID="{E06FFD92-E3F2-4900-A9BD-FFF37D5EE9CB}">
  <ds:schemaRefs/>
</ds:datastoreItem>
</file>

<file path=customXml/itemProps6.xml><?xml version="1.0" encoding="utf-8"?>
<ds:datastoreItem xmlns:ds="http://schemas.openxmlformats.org/officeDocument/2006/customXml" ds:itemID="{54C8F1CC-DC57-4979-9CEC-32683D153473}">
  <ds:schemaRefs/>
</ds:datastoreItem>
</file>

<file path=customXml/itemProps7.xml><?xml version="1.0" encoding="utf-8"?>
<ds:datastoreItem xmlns:ds="http://schemas.openxmlformats.org/officeDocument/2006/customXml" ds:itemID="{60FE5311-8A52-41D6-AACC-FFB2E31DE0D6}">
  <ds:schemaRefs/>
</ds:datastoreItem>
</file>

<file path=customXml/itemProps8.xml><?xml version="1.0" encoding="utf-8"?>
<ds:datastoreItem xmlns:ds="http://schemas.openxmlformats.org/officeDocument/2006/customXml" ds:itemID="{343899E7-B881-48CD-B560-E68B16E8190C}">
  <ds:schemaRefs/>
</ds:datastoreItem>
</file>

<file path=customXml/itemProps9.xml><?xml version="1.0" encoding="utf-8"?>
<ds:datastoreItem xmlns:ds="http://schemas.openxmlformats.org/officeDocument/2006/customXml" ds:itemID="{CF9DB80B-379B-4456-968A-29F9E604AFF6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1684</Words>
  <Application>Microsoft Office PowerPoint</Application>
  <PresentationFormat>Breitbild</PresentationFormat>
  <Paragraphs>165</Paragraphs>
  <Slides>18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blank</vt:lpstr>
      <vt:lpstr>Arzt-Patienten-Kommunikation:  Fallbeispiele für Simulationsübungen handbuch qualitätszirkel modul für moderierende Januar 2021</vt:lpstr>
      <vt:lpstr>Hinweise</vt:lpstr>
      <vt:lpstr>Der vorgeschobene Notfall</vt:lpstr>
      <vt:lpstr>„Mir kann keiner helfen“</vt:lpstr>
      <vt:lpstr>Befundbesprechung vs. neue Beschwerden</vt:lpstr>
      <vt:lpstr>Die Schmeichlerin</vt:lpstr>
      <vt:lpstr>Der AU-Patient</vt:lpstr>
      <vt:lpstr>Die „Google“-Patientin</vt:lpstr>
      <vt:lpstr>Der anklagende Patient</vt:lpstr>
      <vt:lpstr>Der 3. Patient</vt:lpstr>
      <vt:lpstr>Die depressive Patientin</vt:lpstr>
      <vt:lpstr>Der Arzt-Hopper</vt:lpstr>
      <vt:lpstr>Die bescheidene Patientin</vt:lpstr>
      <vt:lpstr>Der verdrängende Patient</vt:lpstr>
      <vt:lpstr>Der fremdsprachige Patient</vt:lpstr>
      <vt:lpstr>Ihre eigenen Patienten</vt:lpstr>
      <vt:lpstr>Der Patient Ihres Zirkels</vt:lpstr>
      <vt:lpstr>Videos: Patientengespräche</vt:lpstr>
    </vt:vector>
  </TitlesOfParts>
  <Company>KBV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 „Arzt-Patienten-Kommunikation“  Fallbeispiele für Simulationsübungen</dc:title>
  <dc:creator>iquasdorf</dc:creator>
  <cp:lastModifiedBy>Klein-Reick, Tanja (KBV)</cp:lastModifiedBy>
  <cp:revision>35</cp:revision>
  <cp:lastPrinted>2020-10-05T06:34:52Z</cp:lastPrinted>
  <dcterms:created xsi:type="dcterms:W3CDTF">2018-08-14T12:38:27Z</dcterms:created>
  <dcterms:modified xsi:type="dcterms:W3CDTF">2021-04-13T12:42:26Z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lassifizierung">
    <vt:lpwstr>Öffentlich</vt:lpwstr>
  </property>
  <property fmtid="{D5CDD505-2E9C-101B-9397-08002B2CF9AE}" pid="3" name="Klassifizierungs-Id">
    <vt:lpwstr>6CA019EB8FF94A03814DB69A6FE59E88</vt:lpwstr>
  </property>
  <property fmtid="{D5CDD505-2E9C-101B-9397-08002B2CF9AE}" pid="4" name="Klassifizierungs-Datum">
    <vt:lpwstr>10/05/2020 09:25:42</vt:lpwstr>
  </property>
  <property fmtid="{D5CDD505-2E9C-101B-9397-08002B2CF9AE}" pid="5" name="NovaPath-SeverityName">
    <vt:lpwstr>Ohne</vt:lpwstr>
  </property>
  <property fmtid="{D5CDD505-2E9C-101B-9397-08002B2CF9AE}" pid="6" name="NovaPath-SeverityLevel">
    <vt:lpwstr>1000</vt:lpwstr>
  </property>
  <property fmtid="{D5CDD505-2E9C-101B-9397-08002B2CF9AE}" pid="7" name="Dokumenten-ID">
    <vt:lpwstr>DZG53CR35RL11303AWA5DMU82R</vt:lpwstr>
  </property>
  <property fmtid="{D5CDD505-2E9C-101B-9397-08002B2CF9AE}" pid="8" name="NovaPath-Version">
    <vt:lpwstr>5.1.0.13233</vt:lpwstr>
  </property>
</Properties>
</file>